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4" r:id="rId11"/>
    <p:sldId id="266" r:id="rId12"/>
    <p:sldId id="269" r:id="rId13"/>
    <p:sldId id="267" r:id="rId14"/>
    <p:sldId id="268" r:id="rId15"/>
    <p:sldId id="270" r:id="rId16"/>
    <p:sldId id="271" r:id="rId17"/>
    <p:sldId id="272" r:id="rId18"/>
    <p:sldId id="273" r:id="rId19"/>
    <p:sldId id="274" r:id="rId20"/>
    <p:sldId id="275" r:id="rId21"/>
    <p:sldId id="276" r:id="rId22"/>
    <p:sldId id="283" r:id="rId23"/>
    <p:sldId id="285"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30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4E8B1-6509-DD40-8B02-D6BBEAB525F0}" type="datetimeFigureOut">
              <a:rPr lang="en-US" smtClean="0"/>
              <a:t>06/01/20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E6C4B-D1A2-CC41-9B7E-B1F88D2172B4}" type="slidenum">
              <a:rPr lang="en-US" smtClean="0"/>
              <a:t>‹#›</a:t>
            </a:fld>
            <a:endParaRPr lang="en-US"/>
          </a:p>
        </p:txBody>
      </p:sp>
    </p:spTree>
    <p:extLst>
      <p:ext uri="{BB962C8B-B14F-4D97-AF65-F5344CB8AC3E}">
        <p14:creationId xmlns:p14="http://schemas.microsoft.com/office/powerpoint/2010/main" val="1946446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en.wikipedia.org/wiki/Northern_Indi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Tlingit_people" TargetMode="External"/><Relationship Id="rId4" Type="http://schemas.openxmlformats.org/officeDocument/2006/relationships/hyperlink" Target="https://en.wikipedia.org/wiki/Sitka_National_Historical_Park" TargetMode="External"/><Relationship Id="rId5" Type="http://schemas.openxmlformats.org/officeDocument/2006/relationships/hyperlink" Target="https://en.wikipedia.org/wiki/Battle_of_Sitka"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Evolution of man depicted through a sequence of images</a:t>
            </a:r>
            <a:endParaRPr lang="en-US" dirty="0" smtClean="0"/>
          </a:p>
          <a:p>
            <a:r>
              <a:rPr lang="en-US" dirty="0" smtClean="0"/>
              <a:t>Image: Nicky </a:t>
            </a:r>
            <a:r>
              <a:rPr lang="en-US" dirty="0" err="1" smtClean="0"/>
              <a:t>Arscott</a:t>
            </a:r>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1</a:t>
            </a:fld>
            <a:endParaRPr lang="en-US"/>
          </a:p>
        </p:txBody>
      </p:sp>
    </p:spTree>
    <p:extLst>
      <p:ext uri="{BB962C8B-B14F-4D97-AF65-F5344CB8AC3E}">
        <p14:creationId xmlns:p14="http://schemas.microsoft.com/office/powerpoint/2010/main" val="301229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err="1" smtClean="0">
                <a:solidFill>
                  <a:schemeClr val="tx1"/>
                </a:solidFill>
                <a:effectLst/>
                <a:latin typeface="+mn-lt"/>
                <a:ea typeface="+mn-ea"/>
                <a:cs typeface="+mn-cs"/>
              </a:rPr>
              <a:t>Ka</a:t>
            </a:r>
            <a:r>
              <a:rPr lang="en-GB" sz="1200" kern="1200" dirty="0" err="1" smtClean="0">
                <a:solidFill>
                  <a:schemeClr val="tx1"/>
                </a:solidFill>
                <a:effectLst/>
                <a:latin typeface="+mn-lt"/>
                <a:ea typeface="+mn-ea"/>
                <a:cs typeface="+mn-cs"/>
              </a:rPr>
              <a:t>athak</a:t>
            </a:r>
            <a:r>
              <a:rPr lang="en-GB" sz="1200" kern="1200" dirty="0" smtClean="0">
                <a:solidFill>
                  <a:schemeClr val="tx1"/>
                </a:solidFill>
                <a:effectLst/>
                <a:latin typeface="+mn-lt"/>
                <a:ea typeface="+mn-ea"/>
                <a:cs typeface="+mn-cs"/>
              </a:rPr>
              <a:t> dancer, India.</a:t>
            </a:r>
            <a:r>
              <a:rPr lang="en-GB" sz="1200"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Kathak</a:t>
            </a:r>
            <a:r>
              <a:rPr lang="en-GB" sz="1200" kern="1200" dirty="0" smtClean="0">
                <a:solidFill>
                  <a:schemeClr val="tx1"/>
                </a:solidFill>
                <a:effectLst/>
                <a:latin typeface="+mn-lt"/>
                <a:ea typeface="+mn-ea"/>
                <a:cs typeface="+mn-cs"/>
              </a:rPr>
              <a:t> is traditionally attributed to the travelling bards of ancient </a:t>
            </a:r>
            <a:r>
              <a:rPr lang="en-GB" sz="1200" u="sng" kern="1200" dirty="0" smtClean="0">
                <a:solidFill>
                  <a:schemeClr val="tx1"/>
                </a:solidFill>
                <a:effectLst/>
                <a:latin typeface="+mn-lt"/>
                <a:ea typeface="+mn-ea"/>
                <a:cs typeface="+mn-cs"/>
                <a:hlinkClick r:id="rId3" tooltip="Northern India"/>
              </a:rPr>
              <a:t>northern India</a:t>
            </a:r>
            <a:r>
              <a:rPr lang="en-GB" sz="1200" kern="1200" dirty="0" smtClean="0">
                <a:solidFill>
                  <a:schemeClr val="tx1"/>
                </a:solidFill>
                <a:effectLst/>
                <a:latin typeface="+mn-lt"/>
                <a:ea typeface="+mn-ea"/>
                <a:cs typeface="+mn-cs"/>
              </a:rPr>
              <a:t>, known as </a:t>
            </a:r>
            <a:r>
              <a:rPr lang="en-GB" sz="1200" kern="1200" dirty="0" err="1" smtClean="0">
                <a:solidFill>
                  <a:schemeClr val="tx1"/>
                </a:solidFill>
                <a:effectLst/>
                <a:latin typeface="+mn-lt"/>
                <a:ea typeface="+mn-ea"/>
                <a:cs typeface="+mn-cs"/>
              </a:rPr>
              <a:t>Kathakars</a:t>
            </a:r>
            <a:r>
              <a:rPr lang="en-GB" sz="1200" kern="1200" dirty="0" smtClean="0">
                <a:solidFill>
                  <a:schemeClr val="tx1"/>
                </a:solidFill>
                <a:effectLst/>
                <a:latin typeface="+mn-lt"/>
                <a:ea typeface="+mn-ea"/>
                <a:cs typeface="+mn-cs"/>
              </a:rPr>
              <a:t> or storytellers. The story is told through a developed vocabulary based on the gestures of arms and upper body movement, facial expressions, stage movements, bends and turns.</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Photograph by </a:t>
            </a:r>
            <a:r>
              <a:rPr lang="en-GB" sz="1200" i="1" kern="1200" dirty="0" err="1" smtClean="0">
                <a:solidFill>
                  <a:schemeClr val="tx1"/>
                </a:solidFill>
                <a:effectLst/>
                <a:latin typeface="+mn-lt"/>
                <a:ea typeface="+mn-ea"/>
                <a:cs typeface="+mn-cs"/>
              </a:rPr>
              <a:t>Suyash</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Dwivedi</a:t>
            </a:r>
            <a:r>
              <a:rPr lang="en-GB" sz="1200" i="1" kern="1200" dirty="0" smtClean="0">
                <a:solidFill>
                  <a:schemeClr val="tx1"/>
                </a:solidFill>
                <a:effectLst/>
                <a:latin typeface="+mn-lt"/>
                <a:ea typeface="+mn-ea"/>
                <a:cs typeface="+mn-cs"/>
              </a:rPr>
              <a:t> 2017</a:t>
            </a:r>
            <a:r>
              <a:rPr lang="en-GB" sz="1200" i="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https://</a:t>
            </a:r>
            <a:r>
              <a:rPr lang="en-GB" sz="1200" i="1" kern="1200" dirty="0" err="1" smtClean="0">
                <a:solidFill>
                  <a:schemeClr val="tx1"/>
                </a:solidFill>
                <a:effectLst/>
                <a:latin typeface="+mn-lt"/>
                <a:ea typeface="+mn-ea"/>
                <a:cs typeface="+mn-cs"/>
              </a:rPr>
              <a:t>creativecommons.org</a:t>
            </a:r>
            <a:r>
              <a:rPr lang="en-GB" sz="1200" i="1" kern="1200" dirty="0" smtClean="0">
                <a:solidFill>
                  <a:schemeClr val="tx1"/>
                </a:solidFill>
                <a:effectLst/>
                <a:latin typeface="+mn-lt"/>
                <a:ea typeface="+mn-ea"/>
                <a:cs typeface="+mn-cs"/>
              </a:rPr>
              <a:t>/licenses/by-</a:t>
            </a:r>
            <a:r>
              <a:rPr lang="en-GB" sz="1200" i="1" kern="1200" dirty="0" err="1" smtClean="0">
                <a:solidFill>
                  <a:schemeClr val="tx1"/>
                </a:solidFill>
                <a:effectLst/>
                <a:latin typeface="+mn-lt"/>
                <a:ea typeface="+mn-ea"/>
                <a:cs typeface="+mn-cs"/>
              </a:rPr>
              <a:t>sa</a:t>
            </a:r>
            <a:r>
              <a:rPr lang="en-GB" sz="1200" i="1" kern="1200" dirty="0" smtClean="0">
                <a:solidFill>
                  <a:schemeClr val="tx1"/>
                </a:solidFill>
                <a:effectLst/>
                <a:latin typeface="+mn-lt"/>
                <a:ea typeface="+mn-ea"/>
                <a:cs typeface="+mn-cs"/>
              </a:rPr>
              <a:t>/4.0/</a:t>
            </a:r>
            <a:r>
              <a:rPr lang="en-GB" sz="1200" i="1" kern="1200" dirty="0" err="1" smtClean="0">
                <a:solidFill>
                  <a:schemeClr val="tx1"/>
                </a:solidFill>
                <a:effectLst/>
                <a:latin typeface="+mn-lt"/>
                <a:ea typeface="+mn-ea"/>
                <a:cs typeface="+mn-cs"/>
              </a:rPr>
              <a:t>deed.en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10</a:t>
            </a:fld>
            <a:endParaRPr lang="en-US"/>
          </a:p>
        </p:txBody>
      </p:sp>
    </p:spTree>
    <p:extLst>
      <p:ext uri="{BB962C8B-B14F-4D97-AF65-F5344CB8AC3E}">
        <p14:creationId xmlns:p14="http://schemas.microsoft.com/office/powerpoint/2010/main" val="136384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Horse in Motion’ by </a:t>
            </a:r>
            <a:r>
              <a:rPr lang="en-GB" sz="1200" kern="1200" dirty="0" err="1" smtClean="0">
                <a:solidFill>
                  <a:schemeClr val="tx1"/>
                </a:solidFill>
                <a:effectLst/>
                <a:latin typeface="+mn-lt"/>
                <a:ea typeface="+mn-ea"/>
                <a:cs typeface="+mn-cs"/>
              </a:rPr>
              <a:t>Eadweard</a:t>
            </a:r>
            <a:r>
              <a:rPr lang="en-GB" sz="1200" kern="1200" dirty="0" smtClean="0">
                <a:solidFill>
                  <a:schemeClr val="tx1"/>
                </a:solidFill>
                <a:effectLst/>
                <a:latin typeface="+mn-lt"/>
                <a:ea typeface="+mn-ea"/>
                <a:cs typeface="+mn-cs"/>
              </a:rPr>
              <a:t> Muybridge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1878, a series of photographs often cited as an example of early silent film</a:t>
            </a:r>
            <a:r>
              <a:rPr lang="en-GB" sz="1200" i="1" kern="1200" dirty="0" smtClean="0">
                <a:solidFill>
                  <a:schemeClr val="tx1"/>
                </a:solidFill>
                <a:effectLst/>
                <a:latin typeface="+mn-lt"/>
                <a:ea typeface="+mn-ea"/>
                <a:cs typeface="+mn-cs"/>
              </a:rPr>
              <a:t> (https://</a:t>
            </a:r>
            <a:r>
              <a:rPr lang="en-GB" sz="1200" i="1" kern="1200" dirty="0" err="1" smtClean="0">
                <a:solidFill>
                  <a:schemeClr val="tx1"/>
                </a:solidFill>
                <a:effectLst/>
                <a:latin typeface="+mn-lt"/>
                <a:ea typeface="+mn-ea"/>
                <a:cs typeface="+mn-cs"/>
              </a:rPr>
              <a:t>commons.wikimedia.org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File:The_Horse_in_Motion.jpg</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2</a:t>
            </a:fld>
            <a:endParaRPr lang="en-US"/>
          </a:p>
        </p:txBody>
      </p:sp>
    </p:spTree>
    <p:extLst>
      <p:ext uri="{BB962C8B-B14F-4D97-AF65-F5344CB8AC3E}">
        <p14:creationId xmlns:p14="http://schemas.microsoft.com/office/powerpoint/2010/main" val="152150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‘Little </a:t>
            </a:r>
            <a:r>
              <a:rPr lang="en-GB" sz="1200" kern="1200" dirty="0" err="1" smtClean="0">
                <a:solidFill>
                  <a:schemeClr val="tx1"/>
                </a:solidFill>
                <a:effectLst/>
                <a:latin typeface="+mn-lt"/>
                <a:ea typeface="+mn-ea"/>
                <a:cs typeface="+mn-cs"/>
              </a:rPr>
              <a:t>Nemo</a:t>
            </a:r>
            <a:r>
              <a:rPr lang="en-GB" sz="1200" kern="1200" dirty="0" smtClean="0">
                <a:solidFill>
                  <a:schemeClr val="tx1"/>
                </a:solidFill>
                <a:effectLst/>
                <a:latin typeface="+mn-lt"/>
                <a:ea typeface="+mn-ea"/>
                <a:cs typeface="+mn-cs"/>
              </a:rPr>
              <a:t> in </a:t>
            </a:r>
            <a:r>
              <a:rPr lang="en-GB" sz="1200" kern="1200" dirty="0" err="1" smtClean="0">
                <a:solidFill>
                  <a:schemeClr val="tx1"/>
                </a:solidFill>
                <a:effectLst/>
                <a:latin typeface="+mn-lt"/>
                <a:ea typeface="+mn-ea"/>
                <a:cs typeface="+mn-cs"/>
              </a:rPr>
              <a:t>Slumberland</a:t>
            </a:r>
            <a:r>
              <a:rPr lang="en-GB" sz="1200" kern="1200" dirty="0" smtClean="0">
                <a:solidFill>
                  <a:schemeClr val="tx1"/>
                </a:solidFill>
                <a:effectLst/>
                <a:latin typeface="+mn-lt"/>
                <a:ea typeface="+mn-ea"/>
                <a:cs typeface="+mn-cs"/>
              </a:rPr>
              <a:t>’ by Winsor </a:t>
            </a:r>
            <a:r>
              <a:rPr lang="en-GB" sz="1200" kern="1200" dirty="0" err="1" smtClean="0">
                <a:solidFill>
                  <a:schemeClr val="tx1"/>
                </a:solidFill>
                <a:effectLst/>
                <a:latin typeface="+mn-lt"/>
                <a:ea typeface="+mn-ea"/>
                <a:cs typeface="+mn-cs"/>
              </a:rPr>
              <a:t>McCay</a:t>
            </a:r>
            <a:r>
              <a:rPr lang="en-GB" sz="1200" kern="1200" dirty="0" smtClean="0">
                <a:solidFill>
                  <a:schemeClr val="tx1"/>
                </a:solidFill>
                <a:effectLst/>
                <a:latin typeface="+mn-lt"/>
                <a:ea typeface="+mn-ea"/>
                <a:cs typeface="+mn-cs"/>
              </a:rPr>
              <a:t> 1905-1914: an early example of comic art</a:t>
            </a:r>
            <a:r>
              <a:rPr lang="en-GB" sz="1200" i="1" kern="1200" dirty="0" smtClean="0">
                <a:solidFill>
                  <a:schemeClr val="tx1"/>
                </a:solidFill>
                <a:effectLst/>
                <a:latin typeface="+mn-lt"/>
                <a:ea typeface="+mn-ea"/>
                <a:cs typeface="+mn-cs"/>
              </a:rPr>
              <a:t> (http://</a:t>
            </a:r>
            <a:r>
              <a:rPr lang="en-GB" sz="1200" i="1" kern="1200" dirty="0" err="1" smtClean="0">
                <a:solidFill>
                  <a:schemeClr val="tx1"/>
                </a:solidFill>
                <a:effectLst/>
                <a:latin typeface="+mn-lt"/>
                <a:ea typeface="+mn-ea"/>
                <a:cs typeface="+mn-cs"/>
              </a:rPr>
              <a:t>commons.wikimedia.org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File:Little_Nemo_sea.jpg</a:t>
            </a: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3</a:t>
            </a:fld>
            <a:endParaRPr lang="en-US"/>
          </a:p>
        </p:txBody>
      </p:sp>
    </p:spTree>
    <p:extLst>
      <p:ext uri="{BB962C8B-B14F-4D97-AF65-F5344CB8AC3E}">
        <p14:creationId xmlns:p14="http://schemas.microsoft.com/office/powerpoint/2010/main" val="160127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Flight SK-686’ by illustrator Emma </a:t>
            </a:r>
            <a:r>
              <a:rPr lang="en-GB" sz="1200" kern="1200" dirty="0" err="1" smtClean="0">
                <a:solidFill>
                  <a:schemeClr val="tx1"/>
                </a:solidFill>
                <a:effectLst/>
                <a:latin typeface="+mn-lt"/>
                <a:ea typeface="+mn-ea"/>
                <a:cs typeface="+mn-cs"/>
              </a:rPr>
              <a:t>Hanquist</a:t>
            </a: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used with kind permission of the artist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4</a:t>
            </a:fld>
            <a:endParaRPr lang="en-US"/>
          </a:p>
        </p:txBody>
      </p:sp>
    </p:spTree>
    <p:extLst>
      <p:ext uri="{BB962C8B-B14F-4D97-AF65-F5344CB8AC3E}">
        <p14:creationId xmlns:p14="http://schemas.microsoft.com/office/powerpoint/2010/main" val="267463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Untitled illustration by Vincent Fritz (below) plays with the concept of beginning and end</a:t>
            </a:r>
            <a:r>
              <a:rPr lang="en-GB" sz="1200" i="1" kern="1200" dirty="0" smtClean="0">
                <a:solidFill>
                  <a:schemeClr val="tx1"/>
                </a:solidFill>
                <a:effectLst/>
                <a:latin typeface="+mn-lt"/>
                <a:ea typeface="+mn-ea"/>
                <a:cs typeface="+mn-cs"/>
              </a:rPr>
              <a:t> (used with kind permission of the artist)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5</a:t>
            </a:fld>
            <a:endParaRPr lang="en-US"/>
          </a:p>
        </p:txBody>
      </p:sp>
    </p:spTree>
    <p:extLst>
      <p:ext uri="{BB962C8B-B14F-4D97-AF65-F5344CB8AC3E}">
        <p14:creationId xmlns:p14="http://schemas.microsoft.com/office/powerpoint/2010/main" val="270844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piece from ‘Mobile Tales’ by </a:t>
            </a:r>
            <a:r>
              <a:rPr lang="en-GB" sz="1200" kern="1200" dirty="0" err="1" smtClean="0">
                <a:solidFill>
                  <a:schemeClr val="tx1"/>
                </a:solidFill>
                <a:effectLst/>
                <a:latin typeface="+mn-lt"/>
                <a:ea typeface="+mn-ea"/>
                <a:cs typeface="+mn-cs"/>
              </a:rPr>
              <a:t>Criw</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Celf</a:t>
            </a:r>
            <a:r>
              <a:rPr lang="en-GB" sz="1200" kern="1200" dirty="0" smtClean="0">
                <a:solidFill>
                  <a:schemeClr val="tx1"/>
                </a:solidFill>
                <a:effectLst/>
                <a:latin typeface="+mn-lt"/>
                <a:ea typeface="+mn-ea"/>
                <a:cs typeface="+mn-cs"/>
              </a:rPr>
              <a:t> students in Powys, exploring telling stories through hanging mobiles</a:t>
            </a:r>
            <a:r>
              <a:rPr lang="en-GB" sz="1200" i="1" kern="1200" dirty="0" smtClean="0">
                <a:solidFill>
                  <a:schemeClr val="tx1"/>
                </a:solidFill>
                <a:effectLst/>
                <a:latin typeface="+mn-lt"/>
                <a:ea typeface="+mn-ea"/>
                <a:cs typeface="+mn-cs"/>
              </a:rPr>
              <a:t> (photograph by Nicky </a:t>
            </a:r>
            <a:r>
              <a:rPr lang="en-GB" sz="1200" i="1" kern="1200" dirty="0" err="1" smtClean="0">
                <a:solidFill>
                  <a:schemeClr val="tx1"/>
                </a:solidFill>
                <a:effectLst/>
                <a:latin typeface="+mn-lt"/>
                <a:ea typeface="+mn-ea"/>
                <a:cs typeface="+mn-cs"/>
              </a:rPr>
              <a:t>Arscott</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6</a:t>
            </a:fld>
            <a:endParaRPr lang="en-US"/>
          </a:p>
        </p:txBody>
      </p:sp>
    </p:spTree>
    <p:extLst>
      <p:ext uri="{BB962C8B-B14F-4D97-AF65-F5344CB8AC3E}">
        <p14:creationId xmlns:p14="http://schemas.microsoft.com/office/powerpoint/2010/main" val="319491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Detail from the 11</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Bayeux Tapestry which is 70m long and depicts the events leading up to the Norman conquest</a:t>
            </a:r>
            <a:r>
              <a:rPr lang="en-GB" sz="1200" i="1" kern="1200" dirty="0" smtClean="0">
                <a:solidFill>
                  <a:schemeClr val="tx1"/>
                </a:solidFill>
                <a:effectLst/>
                <a:latin typeface="+mn-lt"/>
                <a:ea typeface="+mn-ea"/>
                <a:cs typeface="+mn-cs"/>
              </a:rPr>
              <a:t> (https://</a:t>
            </a:r>
            <a:r>
              <a:rPr lang="en-GB" sz="1200" i="1" kern="1200" dirty="0" err="1" smtClean="0">
                <a:solidFill>
                  <a:schemeClr val="tx1"/>
                </a:solidFill>
                <a:effectLst/>
                <a:latin typeface="+mn-lt"/>
                <a:ea typeface="+mn-ea"/>
                <a:cs typeface="+mn-cs"/>
              </a:rPr>
              <a:t>en.wikipedia.org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Bayeux_Tapestry</a:t>
            </a:r>
            <a:r>
              <a:rPr lang="en-GB" sz="1200" i="1" kern="1200" dirty="0" smtClean="0">
                <a:solidFill>
                  <a:schemeClr val="tx1"/>
                </a:solidFill>
                <a:effectLst/>
                <a:latin typeface="+mn-lt"/>
                <a:ea typeface="+mn-ea"/>
                <a:cs typeface="+mn-cs"/>
              </a:rPr>
              <a:t>#/media/File:Bayeux_Tapestry_scene29-30-31_Harold_coronation.jpg)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7</a:t>
            </a:fld>
            <a:endParaRPr lang="en-US"/>
          </a:p>
        </p:txBody>
      </p:sp>
    </p:spTree>
    <p:extLst>
      <p:ext uri="{BB962C8B-B14F-4D97-AF65-F5344CB8AC3E}">
        <p14:creationId xmlns:p14="http://schemas.microsoft.com/office/powerpoint/2010/main" val="22894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‘Three Wise Monkeys’ brass sculpture (above) represents the proverb ‘hear no evil, see no evil, speak no evil’</a:t>
            </a:r>
            <a:r>
              <a:rPr lang="en-GB" sz="1200" i="1" kern="1200" dirty="0" smtClean="0">
                <a:solidFill>
                  <a:schemeClr val="tx1"/>
                </a:solidFill>
                <a:effectLst/>
                <a:latin typeface="+mn-lt"/>
                <a:ea typeface="+mn-ea"/>
                <a:cs typeface="+mn-cs"/>
              </a:rPr>
              <a:t> (image by </a:t>
            </a:r>
            <a:r>
              <a:rPr lang="en-GB" sz="1200" i="1" kern="1200" dirty="0" err="1" smtClean="0">
                <a:solidFill>
                  <a:schemeClr val="tx1"/>
                </a:solidFill>
                <a:effectLst/>
                <a:latin typeface="+mn-lt"/>
                <a:ea typeface="+mn-ea"/>
                <a:cs typeface="+mn-cs"/>
              </a:rPr>
              <a:t>Tumi</a:t>
            </a:r>
            <a:r>
              <a:rPr lang="en-GB" sz="1200" i="1" kern="1200" dirty="0" smtClean="0">
                <a:solidFill>
                  <a:schemeClr val="tx1"/>
                </a:solidFill>
                <a:effectLst/>
                <a:latin typeface="+mn-lt"/>
                <a:ea typeface="+mn-ea"/>
                <a:cs typeface="+mn-cs"/>
              </a:rPr>
              <a:t> 1983 https://</a:t>
            </a:r>
            <a:r>
              <a:rPr lang="en-GB" sz="1200" i="1" kern="1200" dirty="0" err="1" smtClean="0">
                <a:solidFill>
                  <a:schemeClr val="tx1"/>
                </a:solidFill>
                <a:effectLst/>
                <a:latin typeface="+mn-lt"/>
                <a:ea typeface="+mn-ea"/>
                <a:cs typeface="+mn-cs"/>
              </a:rPr>
              <a:t>commons.wikimedia.org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File:Three_wise_monkeys_figure.JPG</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8</a:t>
            </a:fld>
            <a:endParaRPr lang="en-US"/>
          </a:p>
        </p:txBody>
      </p:sp>
    </p:spTree>
    <p:extLst>
      <p:ext uri="{BB962C8B-B14F-4D97-AF65-F5344CB8AC3E}">
        <p14:creationId xmlns:p14="http://schemas.microsoft.com/office/powerpoint/2010/main" val="123954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K'alyaan</a:t>
            </a:r>
            <a:r>
              <a:rPr lang="en-US" sz="1200" kern="1200" dirty="0" smtClean="0">
                <a:solidFill>
                  <a:schemeClr val="tx1"/>
                </a:solidFill>
                <a:effectLst/>
                <a:latin typeface="+mn-lt"/>
                <a:ea typeface="+mn-ea"/>
                <a:cs typeface="+mn-cs"/>
              </a:rPr>
              <a:t> Totem Pole of the </a:t>
            </a:r>
            <a:r>
              <a:rPr lang="en-US" sz="1200" u="none" strike="noStrike" kern="1200" dirty="0" smtClean="0">
                <a:solidFill>
                  <a:schemeClr val="tx1"/>
                </a:solidFill>
                <a:effectLst/>
                <a:latin typeface="+mn-lt"/>
                <a:ea typeface="+mn-ea"/>
                <a:cs typeface="+mn-cs"/>
                <a:hlinkClick r:id="rId3"/>
              </a:rPr>
              <a:t>Tlingit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Kiks.ádi</a:t>
            </a:r>
            <a:r>
              <a:rPr lang="en-US" sz="1200" kern="1200" dirty="0" smtClean="0">
                <a:solidFill>
                  <a:schemeClr val="tx1"/>
                </a:solidFill>
                <a:effectLst/>
                <a:latin typeface="+mn-lt"/>
                <a:ea typeface="+mn-ea"/>
                <a:cs typeface="+mn-cs"/>
              </a:rPr>
              <a:t> Clan, (left) erected at </a:t>
            </a:r>
            <a:r>
              <a:rPr lang="en-US" sz="1200" u="none" strike="noStrike" kern="1200" dirty="0" smtClean="0">
                <a:solidFill>
                  <a:schemeClr val="tx1"/>
                </a:solidFill>
                <a:effectLst/>
                <a:latin typeface="+mn-lt"/>
                <a:ea typeface="+mn-ea"/>
                <a:cs typeface="+mn-cs"/>
                <a:hlinkClick r:id="rId4"/>
              </a:rPr>
              <a:t>Sitka National Historical Park</a:t>
            </a:r>
            <a:r>
              <a:rPr lang="en-US" sz="1200" kern="1200" dirty="0" smtClean="0">
                <a:solidFill>
                  <a:schemeClr val="tx1"/>
                </a:solidFill>
                <a:effectLst/>
                <a:latin typeface="+mn-lt"/>
                <a:ea typeface="+mn-ea"/>
                <a:cs typeface="+mn-cs"/>
              </a:rPr>
              <a:t> (Alaska, USA) to commemorate the lives lost in the 1804 </a:t>
            </a:r>
            <a:r>
              <a:rPr lang="en-US" sz="1200" u="none" strike="noStrike" kern="1200" dirty="0" smtClean="0">
                <a:solidFill>
                  <a:schemeClr val="tx1"/>
                </a:solidFill>
                <a:effectLst/>
                <a:latin typeface="+mn-lt"/>
                <a:ea typeface="+mn-ea"/>
                <a:cs typeface="+mn-cs"/>
                <a:hlinkClick r:id="rId5"/>
              </a:rPr>
              <a:t>Battle of Sitka</a:t>
            </a:r>
            <a:r>
              <a:rPr lang="en-US" sz="1200" i="1" kern="1200" dirty="0" smtClean="0">
                <a:solidFill>
                  <a:schemeClr val="tx1"/>
                </a:solidFill>
                <a:effectLst/>
                <a:latin typeface="+mn-lt"/>
                <a:ea typeface="+mn-ea"/>
                <a:cs typeface="+mn-cs"/>
              </a:rPr>
              <a:t>. Photograph by Robert A. </a:t>
            </a:r>
            <a:r>
              <a:rPr lang="en-US" sz="1200" i="1" kern="1200" dirty="0" err="1" smtClean="0">
                <a:solidFill>
                  <a:schemeClr val="tx1"/>
                </a:solidFill>
                <a:effectLst/>
                <a:latin typeface="+mn-lt"/>
                <a:ea typeface="+mn-ea"/>
                <a:cs typeface="+mn-cs"/>
              </a:rPr>
              <a:t>Estremo</a:t>
            </a:r>
            <a:r>
              <a:rPr lang="en-US" sz="1200" i="1" kern="1200" dirty="0" smtClean="0">
                <a:solidFill>
                  <a:schemeClr val="tx1"/>
                </a:solidFill>
                <a:effectLst/>
                <a:latin typeface="+mn-lt"/>
                <a:ea typeface="+mn-ea"/>
                <a:cs typeface="+mn-cs"/>
              </a:rPr>
              <a:t>, copyright 2005 https://</a:t>
            </a:r>
            <a:r>
              <a:rPr lang="en-US" sz="1200" i="1" kern="1200" dirty="0" err="1" smtClean="0">
                <a:solidFill>
                  <a:schemeClr val="tx1"/>
                </a:solidFill>
                <a:effectLst/>
                <a:latin typeface="+mn-lt"/>
                <a:ea typeface="+mn-ea"/>
                <a:cs typeface="+mn-cs"/>
              </a:rPr>
              <a:t>creativecommons.org</a:t>
            </a:r>
            <a:r>
              <a:rPr lang="en-US" sz="1200" i="1" kern="1200" dirty="0" smtClean="0">
                <a:solidFill>
                  <a:schemeClr val="tx1"/>
                </a:solidFill>
                <a:effectLst/>
                <a:latin typeface="+mn-lt"/>
                <a:ea typeface="+mn-ea"/>
                <a:cs typeface="+mn-cs"/>
              </a:rPr>
              <a:t>/licenses/by-</a:t>
            </a:r>
            <a:r>
              <a:rPr lang="en-US" sz="1200" i="1" kern="1200" dirty="0" err="1" smtClean="0">
                <a:solidFill>
                  <a:schemeClr val="tx1"/>
                </a:solidFill>
                <a:effectLst/>
                <a:latin typeface="+mn-lt"/>
                <a:ea typeface="+mn-ea"/>
                <a:cs typeface="+mn-cs"/>
              </a:rPr>
              <a:t>sa</a:t>
            </a:r>
            <a:r>
              <a:rPr lang="en-US" sz="1200" i="1" kern="1200" dirty="0" smtClean="0">
                <a:solidFill>
                  <a:schemeClr val="tx1"/>
                </a:solidFill>
                <a:effectLst/>
                <a:latin typeface="+mn-lt"/>
                <a:ea typeface="+mn-ea"/>
                <a:cs typeface="+mn-cs"/>
              </a:rPr>
              <a:t>/2.5/</a:t>
            </a:r>
            <a:r>
              <a:rPr lang="en-US" sz="1200" i="1" kern="1200" dirty="0" err="1" smtClean="0">
                <a:solidFill>
                  <a:schemeClr val="tx1"/>
                </a:solidFill>
                <a:effectLst/>
                <a:latin typeface="+mn-lt"/>
                <a:ea typeface="+mn-ea"/>
                <a:cs typeface="+mn-cs"/>
              </a:rPr>
              <a:t>deed.en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9</a:t>
            </a:fld>
            <a:endParaRPr lang="en-US"/>
          </a:p>
        </p:txBody>
      </p:sp>
    </p:spTree>
    <p:extLst>
      <p:ext uri="{BB962C8B-B14F-4D97-AF65-F5344CB8AC3E}">
        <p14:creationId xmlns:p14="http://schemas.microsoft.com/office/powerpoint/2010/main" val="213261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06/01/20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06/01/20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06/01/20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06/01/20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Macintosh HD:Users:nicoladearling:Desktop:Scan.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897" y="1319639"/>
            <a:ext cx="8527527" cy="4503269"/>
          </a:xfrm>
          <a:prstGeom prst="rect">
            <a:avLst/>
          </a:prstGeom>
          <a:noFill/>
          <a:ln w="3175" cmpd="sng">
            <a:solidFill>
              <a:schemeClr val="tx1"/>
            </a:solidFill>
          </a:ln>
        </p:spPr>
      </p:pic>
    </p:spTree>
    <p:extLst>
      <p:ext uri="{BB962C8B-B14F-4D97-AF65-F5344CB8AC3E}">
        <p14:creationId xmlns:p14="http://schemas.microsoft.com/office/powerpoint/2010/main" val="3054564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Macintosh HD:Users:nicoladearling:Desktop:Kathak_Solo_Performance_(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4361" y="-1"/>
            <a:ext cx="4358393" cy="6742361"/>
          </a:xfrm>
          <a:prstGeom prst="rect">
            <a:avLst/>
          </a:prstGeom>
          <a:noFill/>
          <a:ln>
            <a:noFill/>
          </a:ln>
        </p:spPr>
      </p:pic>
    </p:spTree>
    <p:extLst>
      <p:ext uri="{BB962C8B-B14F-4D97-AF65-F5344CB8AC3E}">
        <p14:creationId xmlns:p14="http://schemas.microsoft.com/office/powerpoint/2010/main" val="22177746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descr="Macintosh HD:Users:nicoladearling:Desktop:eric:Photo on 07-07-2018 at 12.29.jpg"/>
          <p:cNvPicPr/>
          <p:nvPr/>
        </p:nvPicPr>
        <p:blipFill>
          <a:blip r:embed="rId2">
            <a:extLst>
              <a:ext uri="{28A0092B-C50C-407E-A947-70E740481C1C}">
                <a14:useLocalDpi xmlns:a14="http://schemas.microsoft.com/office/drawing/2010/main"/>
              </a:ext>
            </a:extLst>
          </a:blip>
          <a:srcRect/>
          <a:stretch>
            <a:fillRect/>
          </a:stretch>
        </p:blipFill>
        <p:spPr bwMode="auto">
          <a:xfrm>
            <a:off x="-219489" y="156799"/>
            <a:ext cx="9908287" cy="6554202"/>
          </a:xfrm>
          <a:prstGeom prst="rect">
            <a:avLst/>
          </a:prstGeom>
          <a:noFill/>
          <a:ln w="3175" cmpd="sng">
            <a:solidFill>
              <a:schemeClr val="tx1"/>
            </a:solidFill>
          </a:ln>
        </p:spPr>
      </p:pic>
      <p:sp>
        <p:nvSpPr>
          <p:cNvPr id="4" name="TextBox 3"/>
          <p:cNvSpPr txBox="1"/>
          <p:nvPr/>
        </p:nvSpPr>
        <p:spPr>
          <a:xfrm>
            <a:off x="219485" y="501756"/>
            <a:ext cx="4201617" cy="5355313"/>
          </a:xfrm>
          <a:prstGeom prst="rect">
            <a:avLst/>
          </a:prstGeom>
          <a:solidFill>
            <a:srgbClr val="215968">
              <a:alpha val="79000"/>
            </a:srgbClr>
          </a:solidFill>
        </p:spPr>
        <p:txBody>
          <a:bodyPr wrap="square" rtlCol="0">
            <a:spAutoFit/>
          </a:bodyPr>
          <a:lstStyle/>
          <a:p>
            <a:pPr algn="just">
              <a:spcAft>
                <a:spcPts val="0"/>
              </a:spcAft>
            </a:pPr>
            <a:r>
              <a:rPr lang="en-GB" dirty="0" smtClean="0">
                <a:solidFill>
                  <a:srgbClr val="FFFFFF"/>
                </a:solidFill>
                <a:ea typeface="Times New Roman"/>
                <a:cs typeface="Times New Roman"/>
              </a:rPr>
              <a:t>Nicky </a:t>
            </a:r>
            <a:r>
              <a:rPr lang="en-GB" dirty="0" err="1" smtClean="0">
                <a:solidFill>
                  <a:srgbClr val="FFFFFF"/>
                </a:solidFill>
                <a:ea typeface="Times New Roman"/>
                <a:cs typeface="Times New Roman"/>
              </a:rPr>
              <a:t>Arscott</a:t>
            </a:r>
            <a:r>
              <a:rPr lang="en-GB" dirty="0" smtClean="0">
                <a:solidFill>
                  <a:srgbClr val="FFFFFF"/>
                </a:solidFill>
                <a:ea typeface="Times New Roman"/>
                <a:cs typeface="Times New Roman"/>
              </a:rPr>
              <a:t>: “</a:t>
            </a:r>
            <a:r>
              <a:rPr lang="en-GB" dirty="0">
                <a:solidFill>
                  <a:srgbClr val="FFFFFF"/>
                </a:solidFill>
                <a:ea typeface="Times New Roman"/>
                <a:cs typeface="Times New Roman"/>
              </a:rPr>
              <a:t>I wanted to find an interesting way to show Eric’s ‘flight’ from the country of his childhood – one symbol of his identity that would be repeated throughout the comic. I asked him what bird he would be, if he could be any bird at all. His answer was: </a:t>
            </a:r>
            <a:endParaRPr lang="en-GB" dirty="0">
              <a:ea typeface="ＭＳ 明朝"/>
              <a:cs typeface="Times New Roman"/>
            </a:endParaRPr>
          </a:p>
          <a:p>
            <a:pPr algn="just">
              <a:spcAft>
                <a:spcPts val="0"/>
              </a:spcAft>
            </a:pPr>
            <a:r>
              <a:rPr lang="en-GB" i="1" dirty="0">
                <a:solidFill>
                  <a:srgbClr val="FFFFFF"/>
                </a:solidFill>
                <a:ea typeface="Times New Roman"/>
                <a:cs typeface="Times New Roman"/>
              </a:rPr>
              <a:t> </a:t>
            </a:r>
            <a:endParaRPr lang="en-GB" dirty="0">
              <a:ea typeface="ＭＳ 明朝"/>
              <a:cs typeface="Times New Roman"/>
            </a:endParaRPr>
          </a:p>
          <a:p>
            <a:pPr algn="just">
              <a:spcAft>
                <a:spcPts val="0"/>
              </a:spcAft>
            </a:pPr>
            <a:r>
              <a:rPr lang="en-GB" i="1" dirty="0">
                <a:solidFill>
                  <a:srgbClr val="FFFFFF"/>
                </a:solidFill>
                <a:ea typeface="Times New Roman"/>
                <a:cs typeface="Times New Roman"/>
              </a:rPr>
              <a:t>How </a:t>
            </a:r>
            <a:r>
              <a:rPr lang="en-GB" i="1" dirty="0" err="1">
                <a:solidFill>
                  <a:srgbClr val="FFFFFF"/>
                </a:solidFill>
                <a:ea typeface="Times New Roman"/>
                <a:cs typeface="Times New Roman"/>
              </a:rPr>
              <a:t>i</a:t>
            </a:r>
            <a:r>
              <a:rPr lang="en-GB" i="1" dirty="0">
                <a:solidFill>
                  <a:srgbClr val="FFFFFF"/>
                </a:solidFill>
                <a:ea typeface="Times New Roman"/>
                <a:cs typeface="Times New Roman"/>
              </a:rPr>
              <a:t> wish to be an </a:t>
            </a:r>
            <a:r>
              <a:rPr lang="en-GB" i="1" dirty="0" err="1">
                <a:solidFill>
                  <a:srgbClr val="FFFFFF"/>
                </a:solidFill>
                <a:ea typeface="Times New Roman"/>
                <a:cs typeface="Times New Roman"/>
              </a:rPr>
              <a:t>Ezruli</a:t>
            </a:r>
            <a:r>
              <a:rPr lang="en-GB" i="1" dirty="0">
                <a:solidFill>
                  <a:srgbClr val="FFFFFF"/>
                </a:solidFill>
                <a:ea typeface="Times New Roman"/>
                <a:cs typeface="Times New Roman"/>
              </a:rPr>
              <a:t/>
            </a:r>
            <a:br>
              <a:rPr lang="en-GB" i="1" dirty="0">
                <a:solidFill>
                  <a:srgbClr val="FFFFFF"/>
                </a:solidFill>
                <a:ea typeface="Times New Roman"/>
                <a:cs typeface="Times New Roman"/>
              </a:rPr>
            </a:br>
            <a:r>
              <a:rPr lang="en-GB" i="1" dirty="0">
                <a:solidFill>
                  <a:srgbClr val="FFFFFF"/>
                </a:solidFill>
                <a:ea typeface="Times New Roman"/>
                <a:cs typeface="Times New Roman"/>
              </a:rPr>
              <a:t>To suck nectar from hibiscus flowers</a:t>
            </a:r>
            <a:br>
              <a:rPr lang="en-GB" i="1" dirty="0">
                <a:solidFill>
                  <a:srgbClr val="FFFFFF"/>
                </a:solidFill>
                <a:ea typeface="Times New Roman"/>
                <a:cs typeface="Times New Roman"/>
              </a:rPr>
            </a:br>
            <a:r>
              <a:rPr lang="en-GB" i="1" dirty="0">
                <a:solidFill>
                  <a:srgbClr val="FFFFFF"/>
                </a:solidFill>
                <a:ea typeface="Times New Roman"/>
                <a:cs typeface="Times New Roman"/>
              </a:rPr>
              <a:t>That morning breezes may blow me,</a:t>
            </a:r>
            <a:br>
              <a:rPr lang="en-GB" i="1" dirty="0">
                <a:solidFill>
                  <a:srgbClr val="FFFFFF"/>
                </a:solidFill>
                <a:ea typeface="Times New Roman"/>
                <a:cs typeface="Times New Roman"/>
              </a:rPr>
            </a:br>
            <a:r>
              <a:rPr lang="en-GB" i="1" dirty="0">
                <a:solidFill>
                  <a:srgbClr val="FFFFFF"/>
                </a:solidFill>
                <a:ea typeface="Times New Roman"/>
                <a:cs typeface="Times New Roman"/>
              </a:rPr>
              <a:t>       Hither and thither,</a:t>
            </a:r>
            <a:br>
              <a:rPr lang="en-GB" i="1" dirty="0">
                <a:solidFill>
                  <a:srgbClr val="FFFFFF"/>
                </a:solidFill>
                <a:ea typeface="Times New Roman"/>
                <a:cs typeface="Times New Roman"/>
              </a:rPr>
            </a:br>
            <a:r>
              <a:rPr lang="en-GB" i="1" dirty="0">
                <a:solidFill>
                  <a:srgbClr val="FFFFFF"/>
                </a:solidFill>
                <a:ea typeface="Times New Roman"/>
                <a:cs typeface="Times New Roman"/>
              </a:rPr>
              <a:t>From the streams of </a:t>
            </a:r>
            <a:r>
              <a:rPr lang="en-GB" i="1" dirty="0" err="1">
                <a:solidFill>
                  <a:srgbClr val="FFFFFF"/>
                </a:solidFill>
                <a:ea typeface="Times New Roman"/>
                <a:cs typeface="Times New Roman"/>
              </a:rPr>
              <a:t>Namonge</a:t>
            </a:r>
            <a:r>
              <a:rPr lang="en-GB" i="1" dirty="0">
                <a:solidFill>
                  <a:srgbClr val="FFFFFF"/>
                </a:solidFill>
                <a:ea typeface="Times New Roman"/>
                <a:cs typeface="Times New Roman"/>
              </a:rPr>
              <a:t/>
            </a:r>
            <a:br>
              <a:rPr lang="en-GB" i="1" dirty="0">
                <a:solidFill>
                  <a:srgbClr val="FFFFFF"/>
                </a:solidFill>
                <a:ea typeface="Times New Roman"/>
                <a:cs typeface="Times New Roman"/>
              </a:rPr>
            </a:br>
            <a:r>
              <a:rPr lang="en-GB" i="1" dirty="0">
                <a:solidFill>
                  <a:srgbClr val="FFFFFF"/>
                </a:solidFill>
                <a:ea typeface="Times New Roman"/>
                <a:cs typeface="Times New Roman"/>
              </a:rPr>
              <a:t>Behind my mother’s house,</a:t>
            </a:r>
            <a:br>
              <a:rPr lang="en-GB" i="1" dirty="0">
                <a:solidFill>
                  <a:srgbClr val="FFFFFF"/>
                </a:solidFill>
                <a:ea typeface="Times New Roman"/>
                <a:cs typeface="Times New Roman"/>
              </a:rPr>
            </a:br>
            <a:r>
              <a:rPr lang="en-GB" i="1" dirty="0">
                <a:solidFill>
                  <a:srgbClr val="FFFFFF"/>
                </a:solidFill>
                <a:ea typeface="Times New Roman"/>
                <a:cs typeface="Times New Roman"/>
              </a:rPr>
              <a:t>To the roof of Mongo Mo </a:t>
            </a:r>
            <a:r>
              <a:rPr lang="en-GB" i="1" dirty="0" err="1">
                <a:solidFill>
                  <a:srgbClr val="FFFFFF"/>
                </a:solidFill>
                <a:ea typeface="Times New Roman"/>
                <a:cs typeface="Times New Roman"/>
              </a:rPr>
              <a:t>Ndemi</a:t>
            </a:r>
            <a:r>
              <a:rPr lang="en-GB" i="1" dirty="0">
                <a:solidFill>
                  <a:srgbClr val="FFFFFF"/>
                </a:solidFill>
                <a:ea typeface="Times New Roman"/>
                <a:cs typeface="Times New Roman"/>
              </a:rPr>
              <a:t>, the giant.</a:t>
            </a:r>
            <a:br>
              <a:rPr lang="en-GB" i="1" dirty="0">
                <a:solidFill>
                  <a:srgbClr val="FFFFFF"/>
                </a:solidFill>
                <a:ea typeface="Times New Roman"/>
                <a:cs typeface="Times New Roman"/>
              </a:rPr>
            </a:br>
            <a:r>
              <a:rPr lang="en-GB" i="1" dirty="0">
                <a:solidFill>
                  <a:srgbClr val="FFFFFF"/>
                </a:solidFill>
                <a:ea typeface="Times New Roman"/>
                <a:cs typeface="Times New Roman"/>
              </a:rPr>
              <a:t>I wish.</a:t>
            </a:r>
            <a:br>
              <a:rPr lang="en-GB" i="1" dirty="0">
                <a:solidFill>
                  <a:srgbClr val="FFFFFF"/>
                </a:solidFill>
                <a:ea typeface="Times New Roman"/>
                <a:cs typeface="Times New Roman"/>
              </a:rPr>
            </a:br>
            <a:r>
              <a:rPr lang="en-GB" i="1" dirty="0">
                <a:solidFill>
                  <a:srgbClr val="FFFFFF"/>
                </a:solidFill>
                <a:ea typeface="Times New Roman"/>
                <a:cs typeface="Times New Roman"/>
              </a:rPr>
              <a:t/>
            </a:r>
            <a:br>
              <a:rPr lang="en-GB" i="1" dirty="0">
                <a:solidFill>
                  <a:srgbClr val="FFFFFF"/>
                </a:solidFill>
                <a:ea typeface="Times New Roman"/>
                <a:cs typeface="Times New Roman"/>
              </a:rPr>
            </a:br>
            <a:r>
              <a:rPr lang="en-GB" i="1" dirty="0">
                <a:solidFill>
                  <a:srgbClr val="FFFFFF"/>
                </a:solidFill>
                <a:ea typeface="Times New Roman"/>
                <a:cs typeface="Times New Roman"/>
              </a:rPr>
              <a:t>(“</a:t>
            </a:r>
            <a:r>
              <a:rPr lang="en-GB" i="1" dirty="0" err="1">
                <a:solidFill>
                  <a:srgbClr val="FFFFFF"/>
                </a:solidFill>
                <a:ea typeface="Times New Roman"/>
                <a:cs typeface="Times New Roman"/>
              </a:rPr>
              <a:t>Ezruli</a:t>
            </a:r>
            <a:r>
              <a:rPr lang="en-GB" i="1" dirty="0">
                <a:solidFill>
                  <a:srgbClr val="FFFFFF"/>
                </a:solidFill>
                <a:ea typeface="Times New Roman"/>
                <a:cs typeface="Times New Roman"/>
              </a:rPr>
              <a:t>” is the smallest bird</a:t>
            </a:r>
            <a:endParaRPr lang="en-GB" dirty="0">
              <a:ea typeface="ＭＳ 明朝"/>
              <a:cs typeface="Times New Roman"/>
            </a:endParaRPr>
          </a:p>
          <a:p>
            <a:pPr algn="just">
              <a:spcAft>
                <a:spcPts val="0"/>
              </a:spcAft>
            </a:pPr>
            <a:r>
              <a:rPr lang="en-GB" i="1" dirty="0">
                <a:solidFill>
                  <a:srgbClr val="FFFFFF"/>
                </a:solidFill>
                <a:ea typeface="Times New Roman"/>
                <a:cs typeface="Times New Roman"/>
              </a:rPr>
              <a:t> in the ‘Sun bird’ family).”</a:t>
            </a:r>
            <a:endParaRPr lang="en-GB" dirty="0">
              <a:ea typeface="ＭＳ 明朝"/>
              <a:cs typeface="Times New Roman"/>
            </a:endParaRPr>
          </a:p>
        </p:txBody>
      </p:sp>
    </p:spTree>
    <p:extLst>
      <p:ext uri="{BB962C8B-B14F-4D97-AF65-F5344CB8AC3E}">
        <p14:creationId xmlns:p14="http://schemas.microsoft.com/office/powerpoint/2010/main" val="25956907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Box 57"/>
          <p:cNvSpPr txBox="1"/>
          <p:nvPr/>
        </p:nvSpPr>
        <p:spPr>
          <a:xfrm>
            <a:off x="457201" y="775287"/>
            <a:ext cx="8229600" cy="4156865"/>
          </a:xfrm>
          <a:prstGeom prst="rect">
            <a:avLst/>
          </a:prstGeom>
          <a:solidFill>
            <a:srgbClr val="215968"/>
          </a:solid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400" i="1" dirty="0">
                <a:solidFill>
                  <a:srgbClr val="FFFFFF"/>
                </a:solidFill>
                <a:effectLst/>
                <a:ea typeface="Times New Roman"/>
                <a:cs typeface="Times New Roman"/>
              </a:rPr>
              <a:t>“. ... the genre needs to be defined fundamentally as an inextricable combination of both comics and poetry, neither of which should be dispensable. In the best poetry comics, I believe, the piece would fail utterly (or at best be horrifically diminished) if you removed either the poetry or the artwork from the composition."  </a:t>
            </a:r>
            <a:endParaRPr lang="en-GB" sz="2400" dirty="0">
              <a:effectLst/>
              <a:ea typeface="ＭＳ 明朝"/>
              <a:cs typeface="Times New Roman"/>
            </a:endParaRPr>
          </a:p>
          <a:p>
            <a:pPr algn="just">
              <a:spcAft>
                <a:spcPts val="0"/>
              </a:spcAft>
            </a:pPr>
            <a:r>
              <a:rPr lang="en-US" sz="2400" i="1" dirty="0">
                <a:solidFill>
                  <a:srgbClr val="FFFFFF"/>
                </a:solidFill>
                <a:effectLst/>
                <a:ea typeface="Times New Roman"/>
                <a:cs typeface="Times New Roman"/>
              </a:rPr>
              <a:t> </a:t>
            </a:r>
            <a:endParaRPr lang="en-US" sz="2400" i="1" dirty="0" smtClean="0">
              <a:solidFill>
                <a:srgbClr val="FFFFFF"/>
              </a:solidFill>
              <a:effectLst/>
              <a:ea typeface="Times New Roman"/>
              <a:cs typeface="Times New Roman"/>
            </a:endParaRPr>
          </a:p>
          <a:p>
            <a:pPr algn="just">
              <a:spcAft>
                <a:spcPts val="0"/>
              </a:spcAft>
            </a:pPr>
            <a:endParaRPr lang="en-GB" sz="2400" dirty="0">
              <a:effectLst/>
              <a:ea typeface="ＭＳ 明朝"/>
              <a:cs typeface="Times New Roman"/>
            </a:endParaRPr>
          </a:p>
          <a:p>
            <a:pPr algn="r">
              <a:spcAft>
                <a:spcPts val="0"/>
              </a:spcAft>
            </a:pPr>
            <a:r>
              <a:rPr lang="en-US" sz="2400" b="1" i="1" dirty="0">
                <a:solidFill>
                  <a:srgbClr val="FFFFFF"/>
                </a:solidFill>
                <a:effectLst/>
                <a:ea typeface="Times New Roman"/>
                <a:cs typeface="Times New Roman"/>
              </a:rPr>
              <a:t>-</a:t>
            </a:r>
            <a:r>
              <a:rPr lang="en-US" sz="2400" b="1" dirty="0">
                <a:solidFill>
                  <a:srgbClr val="FFFFFF"/>
                </a:solidFill>
                <a:effectLst/>
                <a:ea typeface="Times New Roman"/>
                <a:cs typeface="Times New Roman"/>
              </a:rPr>
              <a:t>-</a:t>
            </a:r>
            <a:r>
              <a:rPr lang="en-US" sz="2400" b="1" dirty="0" err="1">
                <a:solidFill>
                  <a:srgbClr val="FFFFFF"/>
                </a:solidFill>
                <a:effectLst/>
                <a:ea typeface="Times New Roman"/>
                <a:cs typeface="Times New Roman"/>
              </a:rPr>
              <a:t>Chrissy</a:t>
            </a:r>
            <a:r>
              <a:rPr lang="en-US" sz="2400" b="1" dirty="0">
                <a:solidFill>
                  <a:srgbClr val="FFFFFF"/>
                </a:solidFill>
                <a:effectLst/>
                <a:ea typeface="Times New Roman"/>
                <a:cs typeface="Times New Roman"/>
              </a:rPr>
              <a:t> Williams, </a:t>
            </a:r>
            <a:r>
              <a:rPr lang="en-US" sz="2400" b="1" dirty="0" smtClean="0">
                <a:solidFill>
                  <a:srgbClr val="FFFFFF"/>
                </a:solidFill>
                <a:effectLst/>
                <a:ea typeface="Times New Roman"/>
                <a:cs typeface="Times New Roman"/>
              </a:rPr>
              <a:t>editor,</a:t>
            </a:r>
            <a:r>
              <a:rPr lang="en-US" sz="2400" b="1" i="1" dirty="0" smtClean="0">
                <a:solidFill>
                  <a:srgbClr val="FFFFFF"/>
                </a:solidFill>
                <a:effectLst/>
                <a:ea typeface="Times New Roman"/>
                <a:cs typeface="Times New Roman"/>
              </a:rPr>
              <a:t> Over </a:t>
            </a:r>
            <a:r>
              <a:rPr lang="en-US" sz="2400" b="1" i="1" dirty="0">
                <a:solidFill>
                  <a:srgbClr val="FFFFFF"/>
                </a:solidFill>
                <a:effectLst/>
                <a:ea typeface="Times New Roman"/>
                <a:cs typeface="Times New Roman"/>
              </a:rPr>
              <a:t>the </a:t>
            </a:r>
            <a:r>
              <a:rPr lang="en-US" sz="2400" b="1" i="1" dirty="0" smtClean="0">
                <a:solidFill>
                  <a:srgbClr val="FFFFFF"/>
                </a:solidFill>
                <a:effectLst/>
                <a:ea typeface="Times New Roman"/>
                <a:cs typeface="Times New Roman"/>
              </a:rPr>
              <a:t>Line: </a:t>
            </a:r>
            <a:endParaRPr lang="en-GB" sz="2400" dirty="0">
              <a:effectLst/>
              <a:ea typeface="ＭＳ 明朝"/>
              <a:cs typeface="Times New Roman"/>
            </a:endParaRPr>
          </a:p>
          <a:p>
            <a:pPr algn="r">
              <a:spcAft>
                <a:spcPts val="0"/>
              </a:spcAft>
            </a:pPr>
            <a:r>
              <a:rPr lang="en-US" sz="2400" b="1" i="1" dirty="0">
                <a:solidFill>
                  <a:srgbClr val="FFFFFF"/>
                </a:solidFill>
                <a:effectLst/>
                <a:ea typeface="Times New Roman"/>
                <a:cs typeface="Times New Roman"/>
              </a:rPr>
              <a:t>An Introduction to Poetry </a:t>
            </a:r>
            <a:r>
              <a:rPr lang="en-US" sz="2400" b="1" i="1" dirty="0" smtClean="0">
                <a:solidFill>
                  <a:srgbClr val="FFFFFF"/>
                </a:solidFill>
                <a:effectLst/>
                <a:ea typeface="Times New Roman"/>
                <a:cs typeface="Times New Roman"/>
              </a:rPr>
              <a:t>Comics</a:t>
            </a:r>
            <a:endParaRPr lang="en-GB" sz="2400" dirty="0">
              <a:effectLst/>
              <a:ea typeface="ＭＳ 明朝"/>
              <a:cs typeface="Times New Roman"/>
            </a:endParaRPr>
          </a:p>
          <a:p>
            <a:pPr algn="r">
              <a:spcAft>
                <a:spcPts val="0"/>
              </a:spcAft>
            </a:pPr>
            <a:r>
              <a:rPr lang="en-GB" sz="2400" b="1" i="1" dirty="0">
                <a:solidFill>
                  <a:srgbClr val="FFFFFF"/>
                </a:solidFill>
                <a:effectLst/>
                <a:ea typeface="Times New Roman"/>
                <a:cs typeface="Times New Roman"/>
              </a:rPr>
              <a:t> </a:t>
            </a:r>
            <a:endParaRPr lang="en-GB" sz="2400" dirty="0">
              <a:effectLst/>
              <a:ea typeface="ＭＳ 明朝"/>
              <a:cs typeface="Times New Roman"/>
            </a:endParaRPr>
          </a:p>
          <a:p>
            <a:pPr>
              <a:spcAft>
                <a:spcPts val="0"/>
              </a:spcAft>
            </a:pPr>
            <a:r>
              <a:rPr lang="en-GB" sz="2400" b="1" i="1" dirty="0">
                <a:solidFill>
                  <a:srgbClr val="FFFFFF"/>
                </a:solidFill>
                <a:effectLst/>
                <a:ea typeface="ＭＳ 明朝"/>
                <a:cs typeface="Times New Roman"/>
              </a:rPr>
              <a:t> </a:t>
            </a:r>
            <a:endParaRPr lang="en-GB" sz="2400" dirty="0">
              <a:effectLst/>
              <a:ea typeface="ＭＳ 明朝"/>
              <a:cs typeface="Times New Roman"/>
            </a:endParaRPr>
          </a:p>
        </p:txBody>
      </p:sp>
    </p:spTree>
    <p:extLst>
      <p:ext uri="{BB962C8B-B14F-4D97-AF65-F5344CB8AC3E}">
        <p14:creationId xmlns:p14="http://schemas.microsoft.com/office/powerpoint/2010/main" val="38516797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cintosh HD:Users:nicoladearling:Desktop:comic:smaller:Scan 1 copy 3.jpe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330048"/>
            <a:ext cx="8229600" cy="6004358"/>
          </a:xfrm>
          <a:prstGeom prst="rect">
            <a:avLst/>
          </a:prstGeom>
          <a:noFill/>
          <a:ln w="3175" cmpd="sng">
            <a:solidFill>
              <a:schemeClr val="tx1"/>
            </a:solidFill>
          </a:ln>
        </p:spPr>
      </p:pic>
    </p:spTree>
    <p:extLst>
      <p:ext uri="{BB962C8B-B14F-4D97-AF65-F5344CB8AC3E}">
        <p14:creationId xmlns:p14="http://schemas.microsoft.com/office/powerpoint/2010/main" val="72541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1764884" y="1600200"/>
            <a:ext cx="6921915" cy="4525963"/>
          </a:xfrm>
        </p:spPr>
        <p:txBody>
          <a:bodyPr/>
          <a:lstStyle/>
          <a:p>
            <a:r>
              <a:rPr lang="en-GB" dirty="0" smtClean="0"/>
              <a:t>REFUGEE</a:t>
            </a:r>
            <a:endParaRPr lang="en-GB" dirty="0"/>
          </a:p>
          <a:p>
            <a:r>
              <a:rPr lang="en-GB" dirty="0"/>
              <a:t>ASYLUM SEEKER</a:t>
            </a:r>
          </a:p>
          <a:p>
            <a:r>
              <a:rPr lang="en-GB" dirty="0" smtClean="0"/>
              <a:t>ILLEGAL IMMIGRANT</a:t>
            </a:r>
          </a:p>
          <a:p>
            <a:r>
              <a:rPr lang="en-GB" dirty="0"/>
              <a:t>ECONOMIC </a:t>
            </a:r>
            <a:r>
              <a:rPr lang="en-GB" dirty="0" smtClean="0"/>
              <a:t>MIGRANT</a:t>
            </a:r>
          </a:p>
          <a:p>
            <a:r>
              <a:rPr lang="en-GB" dirty="0"/>
              <a:t>EX-PAT</a:t>
            </a:r>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8040826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Refugee</a:t>
            </a:r>
            <a:endParaRPr lang="en-US" sz="28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GB" dirty="0" smtClean="0"/>
              <a:t> </a:t>
            </a:r>
            <a:r>
              <a:rPr lang="en-GB" dirty="0"/>
              <a:t>“A person who owing to a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 </a:t>
            </a:r>
            <a:r>
              <a:rPr lang="en-GB" dirty="0" smtClean="0"/>
              <a:t>(</a:t>
            </a:r>
            <a:r>
              <a:rPr lang="en-GB" dirty="0"/>
              <a:t>Definition of a refugee according to The 1951 United Nations Convention Relating to the Status of Refugees)</a:t>
            </a:r>
            <a:endParaRPr lang="en-GB" b="1" i="1" dirty="0"/>
          </a:p>
          <a:p>
            <a:pPr marL="0" indent="0" algn="just">
              <a:buNone/>
            </a:pPr>
            <a:r>
              <a:rPr lang="en-GB" dirty="0"/>
              <a:t> </a:t>
            </a:r>
          </a:p>
          <a:p>
            <a:pPr marL="0" indent="0" algn="just">
              <a:buNone/>
            </a:pPr>
            <a:r>
              <a:rPr lang="en-GB" dirty="0"/>
              <a:t>About 85% of the world’s refugees are living in developing countries, often in camps. Turkey is the biggest refugee hosting country in the world. It is currently providing safety to 3.4 million Syrian refugees. In 2017, 1 in 6 people in Lebanon people was a refugee. By the end of 2018 the UK had resettled 13,961 Syrian refugees. In the UK in 2018, 30% of people who applied were granted protection. (Source: Refugee Council)</a:t>
            </a:r>
          </a:p>
          <a:p>
            <a:endParaRPr lang="en-US" dirty="0"/>
          </a:p>
        </p:txBody>
      </p:sp>
    </p:spTree>
    <p:extLst>
      <p:ext uri="{BB962C8B-B14F-4D97-AF65-F5344CB8AC3E}">
        <p14:creationId xmlns:p14="http://schemas.microsoft.com/office/powerpoint/2010/main" val="263651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Migrant</a:t>
            </a:r>
            <a:endParaRPr lang="en-US" sz="2800" dirty="0"/>
          </a:p>
        </p:txBody>
      </p:sp>
      <p:sp>
        <p:nvSpPr>
          <p:cNvPr id="3" name="Content Placeholder 2"/>
          <p:cNvSpPr>
            <a:spLocks noGrp="1"/>
          </p:cNvSpPr>
          <p:nvPr>
            <p:ph idx="1"/>
          </p:nvPr>
        </p:nvSpPr>
        <p:spPr/>
        <p:txBody>
          <a:bodyPr/>
          <a:lstStyle/>
          <a:p>
            <a:pPr marL="0" indent="0">
              <a:buNone/>
            </a:pPr>
            <a:r>
              <a:rPr lang="en-GB" sz="2000" dirty="0" smtClean="0"/>
              <a:t>While </a:t>
            </a:r>
            <a:r>
              <a:rPr lang="en-GB" sz="2000" dirty="0"/>
              <a:t>there is no formal legal definition of an international migrant, most experts agree that an international migrant is someone who changes his or her country of usual residence, irrespective of the reason for migration or legal status. (United Nations Department of Economic and Social Affairs)</a:t>
            </a:r>
          </a:p>
          <a:p>
            <a:endParaRPr lang="en-US" dirty="0"/>
          </a:p>
        </p:txBody>
      </p:sp>
    </p:spTree>
    <p:extLst>
      <p:ext uri="{BB962C8B-B14F-4D97-AF65-F5344CB8AC3E}">
        <p14:creationId xmlns:p14="http://schemas.microsoft.com/office/powerpoint/2010/main" val="59885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68"/>
            <a:ext cx="8229600" cy="1143000"/>
          </a:xfrm>
        </p:spPr>
        <p:txBody>
          <a:bodyPr>
            <a:normAutofit/>
          </a:bodyPr>
          <a:lstStyle/>
          <a:p>
            <a:r>
              <a:rPr lang="en-GB" sz="2800" b="1" dirty="0"/>
              <a:t>Asylum-seeker</a:t>
            </a:r>
            <a:br>
              <a:rPr lang="en-GB" sz="2800" b="1" dirty="0"/>
            </a:br>
            <a:endParaRPr lang="en-US" sz="2800" dirty="0"/>
          </a:p>
        </p:txBody>
      </p:sp>
      <p:sp>
        <p:nvSpPr>
          <p:cNvPr id="3" name="Content Placeholder 2"/>
          <p:cNvSpPr>
            <a:spLocks noGrp="1"/>
          </p:cNvSpPr>
          <p:nvPr>
            <p:ph idx="1"/>
          </p:nvPr>
        </p:nvSpPr>
        <p:spPr>
          <a:xfrm>
            <a:off x="280402" y="1220666"/>
            <a:ext cx="8527528" cy="4905497"/>
          </a:xfrm>
        </p:spPr>
        <p:txBody>
          <a:bodyPr>
            <a:noAutofit/>
          </a:bodyPr>
          <a:lstStyle/>
          <a:p>
            <a:pPr marL="0" indent="0" algn="just">
              <a:buNone/>
            </a:pPr>
            <a:r>
              <a:rPr lang="en-GB" sz="1900" dirty="0" smtClean="0"/>
              <a:t>An </a:t>
            </a:r>
            <a:r>
              <a:rPr lang="en-GB" sz="1900" dirty="0"/>
              <a:t>asylum-seeker is a person who has left their country and is seeking protection from persecution and serious human rights violations in another country, but who hasn’t yet been legally recognized as a refugee and is waiting to receive a decision on their asylum claim. Seeking asylum is a human right. This means everyone should be allowed to enter another country to seek asylum. (Amnesty International</a:t>
            </a:r>
            <a:r>
              <a:rPr lang="en-GB" sz="1900" dirty="0" smtClean="0"/>
              <a:t>)</a:t>
            </a:r>
          </a:p>
          <a:p>
            <a:pPr marL="0" indent="0" algn="just">
              <a:buNone/>
            </a:pPr>
            <a:endParaRPr lang="en-GB" sz="1900" dirty="0"/>
          </a:p>
          <a:p>
            <a:pPr marL="0" indent="0" algn="just">
              <a:buNone/>
            </a:pPr>
            <a:r>
              <a:rPr lang="en-GB" sz="1900" dirty="0"/>
              <a:t>The UK asylum system is strictly controlled and complex. The decision-making process is extremely tough and many people’s claims are rejected. Most asylum seekers are living in poverty and experience poor health and hunger. Almost all asylum seekers are not allowed to work and are forced to rely on state support – this can be as little as £5 a day to live on. There is no such thing as an ‘illegal’ or ‘bogus’ asylum seeker. Under international law, anyone has the right to apply for asylum in any country that has signed the 1951 Convention and to remain there until the authorities have assessed their claim. It is recognised in the 1951 Convention that people fleeing persecution may have to use irregular means in order to escape and claim asylum in another country – there is no legal way to travel to the UK for the specific purpose of seeking asylum. (Source: Refugee Council)</a:t>
            </a:r>
          </a:p>
        </p:txBody>
      </p:sp>
    </p:spTree>
    <p:extLst>
      <p:ext uri="{BB962C8B-B14F-4D97-AF65-F5344CB8AC3E}">
        <p14:creationId xmlns:p14="http://schemas.microsoft.com/office/powerpoint/2010/main" val="3385957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Illegal </a:t>
            </a:r>
            <a:r>
              <a:rPr lang="en-GB" sz="2800" b="1" dirty="0" smtClean="0"/>
              <a:t>Immigrant</a:t>
            </a:r>
            <a:endParaRPr lang="en-US" sz="28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sz="2900" dirty="0" smtClean="0"/>
              <a:t>“</a:t>
            </a:r>
            <a:r>
              <a:rPr lang="en-GB" sz="2900" dirty="0"/>
              <a:t>There are a variety of commonly understood reasons why people are identified as “illegal immigrants”. A person may cross a border against the rules of the country they’re entering. Someone may have been living in a country according to its rules until their visa expired, was cancelled, or they could no longer meet its conditions. A person’s status might also change without them knowing – sometimes people are even identified as “illegal immigrants” in their home country.” </a:t>
            </a:r>
            <a:r>
              <a:rPr lang="en-GB" sz="2900" dirty="0" err="1"/>
              <a:t>Tendayi</a:t>
            </a:r>
            <a:r>
              <a:rPr lang="en-GB" sz="2900" dirty="0"/>
              <a:t> Bloom, </a:t>
            </a:r>
            <a:r>
              <a:rPr lang="en-GB" sz="2900" i="1" dirty="0"/>
              <a:t>The </a:t>
            </a:r>
            <a:r>
              <a:rPr lang="en-GB" sz="2900" i="1" dirty="0" smtClean="0"/>
              <a:t>Conversation</a:t>
            </a:r>
          </a:p>
          <a:p>
            <a:pPr marL="0" indent="0" algn="just">
              <a:buNone/>
            </a:pPr>
            <a:endParaRPr lang="en-GB" sz="2900" dirty="0"/>
          </a:p>
          <a:p>
            <a:pPr marL="0" indent="0" algn="just">
              <a:buNone/>
            </a:pPr>
            <a:r>
              <a:rPr lang="en-GB" sz="2900" dirty="0"/>
              <a:t>Some people disagree with using the term ‘illegal immigrant’: “There are vast numbers of people in the UK, including children born or raised here, who become </a:t>
            </a:r>
            <a:r>
              <a:rPr lang="en-GB" sz="2900" dirty="0" err="1"/>
              <a:t>overstayers</a:t>
            </a:r>
            <a:r>
              <a:rPr lang="en-GB" sz="2900" dirty="0"/>
              <a:t> or undocumented because the immigration system is impossible to navigate &amp; the fees are simply too high. Just something to think about next time you use the word 'illegal'” (</a:t>
            </a:r>
            <a:r>
              <a:rPr lang="en-GB" sz="2900" dirty="0" err="1"/>
              <a:t>Satbir</a:t>
            </a:r>
            <a:r>
              <a:rPr lang="en-GB" sz="2900" dirty="0"/>
              <a:t> Singh, CE, Joint Council for the Welfare of Immigrants)</a:t>
            </a:r>
          </a:p>
          <a:p>
            <a:endParaRPr lang="en-US" dirty="0"/>
          </a:p>
        </p:txBody>
      </p:sp>
    </p:spTree>
    <p:extLst>
      <p:ext uri="{BB962C8B-B14F-4D97-AF65-F5344CB8AC3E}">
        <p14:creationId xmlns:p14="http://schemas.microsoft.com/office/powerpoint/2010/main" val="113554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Ex-</a:t>
            </a:r>
            <a:r>
              <a:rPr lang="en-GB" sz="2800" b="1" dirty="0" smtClean="0"/>
              <a:t>Pat</a:t>
            </a:r>
            <a:endParaRPr lang="en-US" sz="2800" dirty="0"/>
          </a:p>
        </p:txBody>
      </p:sp>
      <p:sp>
        <p:nvSpPr>
          <p:cNvPr id="3" name="Content Placeholder 2"/>
          <p:cNvSpPr>
            <a:spLocks noGrp="1"/>
          </p:cNvSpPr>
          <p:nvPr>
            <p:ph idx="1"/>
          </p:nvPr>
        </p:nvSpPr>
        <p:spPr/>
        <p:txBody>
          <a:bodyPr/>
          <a:lstStyle/>
          <a:p>
            <a:pPr marL="0" indent="0" algn="just">
              <a:buNone/>
            </a:pPr>
            <a:r>
              <a:rPr lang="en-GB" sz="2000" dirty="0" smtClean="0"/>
              <a:t>Wikipedia </a:t>
            </a:r>
            <a:r>
              <a:rPr lang="en-GB" sz="2000" dirty="0"/>
              <a:t>defines an expatriate (often shortened to ‘expat’) as a person temporarily or permanently residing in a country other than their native country. The term 'expatriate' is also used for retirees and others who have chosen to live outside their native country. </a:t>
            </a:r>
          </a:p>
          <a:p>
            <a:endParaRPr lang="en-US" dirty="0"/>
          </a:p>
        </p:txBody>
      </p:sp>
    </p:spTree>
    <p:extLst>
      <p:ext uri="{BB962C8B-B14F-4D97-AF65-F5344CB8AC3E}">
        <p14:creationId xmlns:p14="http://schemas.microsoft.com/office/powerpoint/2010/main" val="2349319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Macintosh HD:Users:nicoladearling:Desktop:The_Horse_in_Motion.jpg"/>
          <p:cNvPicPr/>
          <p:nvPr/>
        </p:nvPicPr>
        <p:blipFill>
          <a:blip r:embed="rId3">
            <a:extLst>
              <a:ext uri="{28A0092B-C50C-407E-A947-70E740481C1C}">
                <a14:useLocalDpi xmlns:a14="http://schemas.microsoft.com/office/drawing/2010/main"/>
              </a:ext>
            </a:extLst>
          </a:blip>
          <a:srcRect/>
          <a:stretch>
            <a:fillRect/>
          </a:stretch>
        </p:blipFill>
        <p:spPr bwMode="auto">
          <a:xfrm>
            <a:off x="457200" y="296862"/>
            <a:ext cx="8229600" cy="5829301"/>
          </a:xfrm>
          <a:prstGeom prst="rect">
            <a:avLst/>
          </a:prstGeom>
          <a:noFill/>
          <a:ln>
            <a:noFill/>
          </a:ln>
        </p:spPr>
      </p:pic>
    </p:spTree>
    <p:extLst>
      <p:ext uri="{BB962C8B-B14F-4D97-AF65-F5344CB8AC3E}">
        <p14:creationId xmlns:p14="http://schemas.microsoft.com/office/powerpoint/2010/main" val="250820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199" y="1600200"/>
            <a:ext cx="8433201" cy="4525963"/>
          </a:xfrm>
        </p:spPr>
        <p:txBody>
          <a:bodyPr/>
          <a:lstStyle/>
          <a:p>
            <a:pPr marL="0" indent="0">
              <a:buNone/>
            </a:pPr>
            <a:r>
              <a:rPr lang="en-GB" sz="2400" u="sng" dirty="0"/>
              <a:t>Example:</a:t>
            </a:r>
            <a:r>
              <a:rPr lang="en-GB" sz="2400" dirty="0"/>
              <a:t>		</a:t>
            </a:r>
            <a:r>
              <a:rPr lang="en-GB" sz="2400" u="sng" dirty="0"/>
              <a:t>Visual/literary device</a:t>
            </a:r>
            <a:r>
              <a:rPr lang="en-GB" sz="2400" dirty="0"/>
              <a:t>		</a:t>
            </a:r>
            <a:r>
              <a:rPr lang="en-GB" sz="2400" dirty="0" smtClean="0"/>
              <a:t>	</a:t>
            </a:r>
            <a:r>
              <a:rPr lang="en-GB" sz="2400" u="sng" dirty="0" smtClean="0"/>
              <a:t>Effect</a:t>
            </a:r>
            <a:endParaRPr lang="en-GB" sz="2400" dirty="0"/>
          </a:p>
          <a:p>
            <a:pPr marL="0" indent="0">
              <a:buNone/>
            </a:pPr>
            <a:r>
              <a:rPr lang="en-GB" sz="2400" dirty="0"/>
              <a:t> </a:t>
            </a:r>
          </a:p>
          <a:p>
            <a:pPr marL="0" indent="0">
              <a:buNone/>
            </a:pPr>
            <a:r>
              <a:rPr lang="en-GB" sz="2400" dirty="0"/>
              <a:t>“The elephants 	</a:t>
            </a:r>
            <a:r>
              <a:rPr lang="en-GB" sz="2400" dirty="0" smtClean="0"/>
              <a:t>Metaphor </a:t>
            </a:r>
            <a:r>
              <a:rPr lang="en-GB" sz="2400" dirty="0"/>
              <a:t>(for	            </a:t>
            </a:r>
            <a:r>
              <a:rPr lang="en-GB" sz="2400" dirty="0" smtClean="0"/>
              <a:t>	      Shows </a:t>
            </a:r>
            <a:r>
              <a:rPr lang="en-GB" sz="2400" dirty="0"/>
              <a:t>individuals’ </a:t>
            </a:r>
          </a:p>
          <a:p>
            <a:pPr marL="0" indent="0">
              <a:buNone/>
            </a:pPr>
            <a:r>
              <a:rPr lang="en-GB" sz="2400" dirty="0"/>
              <a:t>are fighting”		</a:t>
            </a:r>
            <a:r>
              <a:rPr lang="en-GB" sz="2400" dirty="0" smtClean="0"/>
              <a:t>war </a:t>
            </a:r>
            <a:r>
              <a:rPr lang="en-GB" sz="2400" dirty="0"/>
              <a:t>/ </a:t>
            </a:r>
            <a:r>
              <a:rPr lang="en-GB" sz="2400" dirty="0" smtClean="0"/>
              <a:t>power)</a:t>
            </a:r>
            <a:r>
              <a:rPr lang="en-GB" sz="2400" dirty="0"/>
              <a:t>		</a:t>
            </a:r>
            <a:r>
              <a:rPr lang="en-GB" sz="2400" dirty="0" smtClean="0"/>
              <a:t>       powerlessness </a:t>
            </a:r>
            <a:r>
              <a:rPr lang="en-GB" sz="2400" dirty="0"/>
              <a:t>in </a:t>
            </a:r>
            <a:r>
              <a:rPr lang="en-GB" sz="2400" dirty="0" smtClean="0"/>
              <a:t>						      the </a:t>
            </a:r>
            <a:r>
              <a:rPr lang="en-GB" sz="2400" dirty="0"/>
              <a:t>face of war/ </a:t>
            </a:r>
            <a:r>
              <a:rPr lang="en-GB" sz="2400" dirty="0" smtClean="0"/>
              <a:t>						       circumstance</a:t>
            </a:r>
            <a:endParaRPr lang="en-GB" sz="2400" dirty="0"/>
          </a:p>
          <a:p>
            <a:endParaRPr lang="en-US" dirty="0"/>
          </a:p>
        </p:txBody>
      </p:sp>
    </p:spTree>
    <p:extLst>
      <p:ext uri="{BB962C8B-B14F-4D97-AF65-F5344CB8AC3E}">
        <p14:creationId xmlns:p14="http://schemas.microsoft.com/office/powerpoint/2010/main" val="1589473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descr="Macintosh HD:Users:nicoladearling:Desktop:lesson plan:levels.jpg"/>
          <p:cNvPicPr/>
          <p:nvPr/>
        </p:nvPicPr>
        <p:blipFill>
          <a:blip r:embed="rId2">
            <a:extLst>
              <a:ext uri="{28A0092B-C50C-407E-A947-70E740481C1C}">
                <a14:useLocalDpi xmlns:a14="http://schemas.microsoft.com/office/drawing/2010/main"/>
              </a:ext>
            </a:extLst>
          </a:blip>
          <a:srcRect/>
          <a:stretch>
            <a:fillRect/>
          </a:stretch>
        </p:blipFill>
        <p:spPr bwMode="auto">
          <a:xfrm>
            <a:off x="0" y="1417638"/>
            <a:ext cx="9144000" cy="3926901"/>
          </a:xfrm>
          <a:prstGeom prst="rect">
            <a:avLst/>
          </a:prstGeom>
          <a:noFill/>
          <a:ln>
            <a:noFill/>
          </a:ln>
        </p:spPr>
      </p:pic>
    </p:spTree>
    <p:extLst>
      <p:ext uri="{BB962C8B-B14F-4D97-AF65-F5344CB8AC3E}">
        <p14:creationId xmlns:p14="http://schemas.microsoft.com/office/powerpoint/2010/main" val="1141596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GLOSSARY </a:t>
            </a:r>
            <a:r>
              <a:rPr lang="en-GB" dirty="0"/>
              <a:t/>
            </a:r>
            <a:br>
              <a:rPr lang="en-GB" dirty="0"/>
            </a:br>
            <a:endParaRPr lang="en-US" dirty="0"/>
          </a:p>
        </p:txBody>
      </p:sp>
      <p:sp>
        <p:nvSpPr>
          <p:cNvPr id="3" name="Content Placeholder 2"/>
          <p:cNvSpPr>
            <a:spLocks noGrp="1"/>
          </p:cNvSpPr>
          <p:nvPr>
            <p:ph idx="1"/>
          </p:nvPr>
        </p:nvSpPr>
        <p:spPr>
          <a:xfrm>
            <a:off x="317485" y="1008393"/>
            <a:ext cx="8553386" cy="5570208"/>
          </a:xfrm>
        </p:spPr>
        <p:txBody>
          <a:bodyPr>
            <a:normAutofit fontScale="32500" lnSpcReduction="20000"/>
          </a:bodyPr>
          <a:lstStyle/>
          <a:p>
            <a:pPr marL="0" indent="0">
              <a:buNone/>
            </a:pPr>
            <a:r>
              <a:rPr lang="en-GB" sz="4900" b="1" dirty="0" smtClean="0"/>
              <a:t>abstract </a:t>
            </a:r>
            <a:r>
              <a:rPr lang="en-GB" sz="4900" b="1" dirty="0"/>
              <a:t>art </a:t>
            </a:r>
            <a:r>
              <a:rPr lang="en-GB" sz="4900" dirty="0"/>
              <a:t>– </a:t>
            </a:r>
            <a:r>
              <a:rPr lang="en-GB" sz="4900" i="1" dirty="0"/>
              <a:t>less literal in its attempt to represent reality; non-realistic</a:t>
            </a:r>
            <a:endParaRPr lang="en-GB" sz="4900" dirty="0"/>
          </a:p>
          <a:p>
            <a:pPr marL="0" indent="0">
              <a:buNone/>
            </a:pPr>
            <a:r>
              <a:rPr lang="en-GB" sz="4900" b="1" dirty="0" err="1"/>
              <a:t>Bakweri</a:t>
            </a:r>
            <a:r>
              <a:rPr lang="en-GB" sz="4900" b="1" dirty="0"/>
              <a:t> </a:t>
            </a:r>
            <a:r>
              <a:rPr lang="en-GB" sz="4900" dirty="0"/>
              <a:t>–</a:t>
            </a:r>
            <a:r>
              <a:rPr lang="en-GB" sz="4900" b="1" dirty="0"/>
              <a:t> </a:t>
            </a:r>
            <a:r>
              <a:rPr lang="en-GB" sz="4900" i="1" dirty="0"/>
              <a:t>a language spoken by the people of the foot of mount Cameroon, closely related to the Bantu Language</a:t>
            </a:r>
            <a:endParaRPr lang="en-GB" sz="4900" dirty="0"/>
          </a:p>
          <a:p>
            <a:pPr marL="0" indent="0">
              <a:buNone/>
            </a:pPr>
            <a:r>
              <a:rPr lang="en-GB" sz="4900" b="1" dirty="0"/>
              <a:t>djembe</a:t>
            </a:r>
            <a:r>
              <a:rPr lang="en-GB" sz="4900" dirty="0"/>
              <a:t> –</a:t>
            </a:r>
            <a:r>
              <a:rPr lang="en-GB" sz="4900" b="1" dirty="0"/>
              <a:t> </a:t>
            </a:r>
            <a:r>
              <a:rPr lang="en-GB" sz="4900" i="1" dirty="0"/>
              <a:t>a drum, originally from W. Africa. The </a:t>
            </a:r>
            <a:r>
              <a:rPr lang="en-GB" sz="4900" i="1" dirty="0" err="1"/>
              <a:t>Malinké</a:t>
            </a:r>
            <a:r>
              <a:rPr lang="en-GB" sz="4900" i="1" dirty="0"/>
              <a:t> people say that a skilled drummer is one who "can make the djembe talk"</a:t>
            </a:r>
            <a:endParaRPr lang="en-GB" sz="4900" dirty="0"/>
          </a:p>
          <a:p>
            <a:pPr marL="0" indent="0">
              <a:buNone/>
            </a:pPr>
            <a:r>
              <a:rPr lang="en-GB" sz="4900" b="1" dirty="0"/>
              <a:t>image </a:t>
            </a:r>
            <a:r>
              <a:rPr lang="en-GB" sz="4900" dirty="0"/>
              <a:t>– </a:t>
            </a:r>
            <a:r>
              <a:rPr lang="en-GB" sz="4900" i="1" dirty="0"/>
              <a:t>a representation of something; a picture</a:t>
            </a:r>
            <a:endParaRPr lang="en-GB" sz="4900" dirty="0"/>
          </a:p>
          <a:p>
            <a:pPr marL="0" indent="0">
              <a:buNone/>
            </a:pPr>
            <a:r>
              <a:rPr lang="en-GB" sz="4900" b="1" dirty="0" err="1"/>
              <a:t>Jukuke</a:t>
            </a:r>
            <a:r>
              <a:rPr lang="en-GB" sz="4900" dirty="0"/>
              <a:t> - </a:t>
            </a:r>
            <a:r>
              <a:rPr lang="en-GB" sz="4900" i="1" dirty="0"/>
              <a:t>a fearsome Devil, ill omen</a:t>
            </a:r>
            <a:endParaRPr lang="en-GB" sz="4900" dirty="0"/>
          </a:p>
          <a:p>
            <a:pPr marL="0" indent="0">
              <a:buNone/>
            </a:pPr>
            <a:r>
              <a:rPr lang="en-GB" sz="4900" b="1" dirty="0"/>
              <a:t>literal - </a:t>
            </a:r>
            <a:r>
              <a:rPr lang="en-GB" sz="4900" i="1" dirty="0"/>
              <a:t>taking words in their most basic sense without metaphor or exaggeration</a:t>
            </a:r>
            <a:endParaRPr lang="en-GB" sz="4900" dirty="0"/>
          </a:p>
          <a:p>
            <a:pPr marL="0" indent="0">
              <a:buNone/>
            </a:pPr>
            <a:r>
              <a:rPr lang="en-GB" sz="4900" b="1" dirty="0"/>
              <a:t>media </a:t>
            </a:r>
            <a:r>
              <a:rPr lang="en-GB" sz="4900" dirty="0"/>
              <a:t>–</a:t>
            </a:r>
            <a:r>
              <a:rPr lang="en-GB" sz="4900" b="1" dirty="0"/>
              <a:t> </a:t>
            </a:r>
            <a:r>
              <a:rPr lang="en-GB" sz="4900" i="1" dirty="0"/>
              <a:t>mass communication outlets e.g. publishing, internet, broadcasting</a:t>
            </a:r>
            <a:endParaRPr lang="en-GB" sz="4900" dirty="0"/>
          </a:p>
          <a:p>
            <a:pPr marL="0" indent="0">
              <a:buNone/>
            </a:pPr>
            <a:r>
              <a:rPr lang="en-GB" sz="4900" b="1" dirty="0"/>
              <a:t>metaphor  </a:t>
            </a:r>
            <a:r>
              <a:rPr lang="en-GB" sz="4900" dirty="0"/>
              <a:t>–</a:t>
            </a:r>
            <a:r>
              <a:rPr lang="en-GB" sz="4900" b="1" dirty="0"/>
              <a:t> </a:t>
            </a:r>
            <a:r>
              <a:rPr lang="en-GB" sz="4900" i="1" dirty="0"/>
              <a:t>a figure of speech in which a word or phrase</a:t>
            </a:r>
            <a:r>
              <a:rPr lang="en-GB" sz="4900" b="1" dirty="0"/>
              <a:t> </a:t>
            </a:r>
            <a:r>
              <a:rPr lang="en-GB" sz="4900" i="1" dirty="0"/>
              <a:t>is representative of something else (to which it is not literally applicable)</a:t>
            </a:r>
            <a:endParaRPr lang="en-GB" sz="4900" dirty="0"/>
          </a:p>
          <a:p>
            <a:pPr marL="0" indent="0">
              <a:buNone/>
            </a:pPr>
            <a:r>
              <a:rPr lang="en-GB" sz="4900" b="1" dirty="0" err="1"/>
              <a:t>Mevomba</a:t>
            </a:r>
            <a:r>
              <a:rPr lang="en-GB" sz="4900" dirty="0"/>
              <a:t> - </a:t>
            </a:r>
            <a:r>
              <a:rPr lang="en-GB" sz="4900" i="1" dirty="0"/>
              <a:t>sidekick to </a:t>
            </a:r>
            <a:r>
              <a:rPr lang="en-GB" sz="4900" i="1" dirty="0" err="1"/>
              <a:t>Jukuke</a:t>
            </a:r>
            <a:r>
              <a:rPr lang="en-GB" sz="4900" i="1" dirty="0"/>
              <a:t>: together these two are extremely dangerous</a:t>
            </a:r>
            <a:endParaRPr lang="en-GB" sz="4900" dirty="0"/>
          </a:p>
          <a:p>
            <a:pPr marL="0" indent="0">
              <a:buNone/>
            </a:pPr>
            <a:r>
              <a:rPr lang="en-GB" sz="4900" b="1" dirty="0"/>
              <a:t>myth </a:t>
            </a:r>
            <a:r>
              <a:rPr lang="en-GB" sz="4900" i="1" dirty="0"/>
              <a:t>– a traditional story, sometimes trying to explain something in society or the environment, and often containing gods or supernatural beings</a:t>
            </a:r>
            <a:endParaRPr lang="en-GB" sz="4900" dirty="0"/>
          </a:p>
          <a:p>
            <a:pPr marL="0" indent="0">
              <a:buNone/>
            </a:pPr>
            <a:r>
              <a:rPr lang="en-GB" sz="4900" b="1" dirty="0"/>
              <a:t>narrative </a:t>
            </a:r>
            <a:r>
              <a:rPr lang="en-GB" sz="4900" dirty="0"/>
              <a:t>–</a:t>
            </a:r>
            <a:r>
              <a:rPr lang="en-GB" sz="4900" b="1" dirty="0"/>
              <a:t> </a:t>
            </a:r>
            <a:r>
              <a:rPr lang="en-GB" sz="4900" i="1" dirty="0"/>
              <a:t>presentation of a sequence of events, words, or images telling a story</a:t>
            </a:r>
            <a:endParaRPr lang="en-GB" sz="4900" dirty="0"/>
          </a:p>
          <a:p>
            <a:pPr marL="0" indent="0">
              <a:buNone/>
            </a:pPr>
            <a:r>
              <a:rPr lang="en-GB" sz="4900" b="1" dirty="0"/>
              <a:t>personification </a:t>
            </a:r>
            <a:r>
              <a:rPr lang="en-GB" sz="4900" dirty="0"/>
              <a:t>–</a:t>
            </a:r>
            <a:r>
              <a:rPr lang="en-GB" sz="4900" b="1" dirty="0"/>
              <a:t> </a:t>
            </a:r>
            <a:r>
              <a:rPr lang="en-GB" sz="4900" i="1" dirty="0"/>
              <a:t>the attribution of human characteristics to something non-human</a:t>
            </a:r>
            <a:endParaRPr lang="en-GB" sz="4900" dirty="0"/>
          </a:p>
          <a:p>
            <a:pPr marL="0" indent="0">
              <a:buNone/>
            </a:pPr>
            <a:r>
              <a:rPr lang="en-GB" sz="4900" b="1" dirty="0"/>
              <a:t>proverb </a:t>
            </a:r>
            <a:r>
              <a:rPr lang="en-GB" sz="4900" dirty="0"/>
              <a:t>–</a:t>
            </a:r>
            <a:r>
              <a:rPr lang="en-GB" sz="4900" b="1" dirty="0"/>
              <a:t> </a:t>
            </a:r>
            <a:r>
              <a:rPr lang="en-GB" sz="4900" i="1" dirty="0"/>
              <a:t>a saying; a ‘truth’</a:t>
            </a:r>
            <a:endParaRPr lang="en-GB" sz="4900" dirty="0"/>
          </a:p>
          <a:p>
            <a:pPr marL="0" indent="0">
              <a:buNone/>
            </a:pPr>
            <a:r>
              <a:rPr lang="en-GB" sz="4900" b="1" dirty="0"/>
              <a:t>sequence </a:t>
            </a:r>
            <a:r>
              <a:rPr lang="en-GB" sz="4900" dirty="0"/>
              <a:t>–</a:t>
            </a:r>
            <a:r>
              <a:rPr lang="en-GB" sz="4900" b="1" dirty="0"/>
              <a:t> </a:t>
            </a:r>
            <a:r>
              <a:rPr lang="en-GB" sz="4900" i="1" dirty="0"/>
              <a:t>a series of images, events or words that follow each other in a particular order</a:t>
            </a:r>
            <a:endParaRPr lang="en-GB" sz="4900" dirty="0"/>
          </a:p>
          <a:p>
            <a:pPr marL="0" indent="0">
              <a:buNone/>
            </a:pPr>
            <a:r>
              <a:rPr lang="en-GB" sz="4900" b="1" dirty="0"/>
              <a:t>symbol </a:t>
            </a:r>
            <a:r>
              <a:rPr lang="en-GB" sz="4900" dirty="0"/>
              <a:t>–</a:t>
            </a:r>
            <a:r>
              <a:rPr lang="en-GB" sz="4900" b="1" dirty="0"/>
              <a:t> </a:t>
            </a:r>
            <a:r>
              <a:rPr lang="en-GB" sz="4900" i="1" dirty="0"/>
              <a:t>one thing that stands for something else, sometimes a material object representing something abstract</a:t>
            </a:r>
            <a:endParaRPr lang="en-GB" sz="4900" dirty="0"/>
          </a:p>
          <a:p>
            <a:pPr marL="0" indent="0">
              <a:buNone/>
            </a:pPr>
            <a:r>
              <a:rPr lang="en-GB" sz="4900" b="1" dirty="0"/>
              <a:t>visual metaphor </a:t>
            </a:r>
            <a:r>
              <a:rPr lang="en-GB" sz="4900" dirty="0"/>
              <a:t>–</a:t>
            </a:r>
            <a:r>
              <a:rPr lang="en-GB" sz="4900" b="1" dirty="0"/>
              <a:t> </a:t>
            </a:r>
            <a:r>
              <a:rPr lang="en-GB" sz="4900" i="1" dirty="0"/>
              <a:t>the representation of something by means of a visual image; an image that is meant to be understood as a symbol for something else</a:t>
            </a:r>
            <a:endParaRPr lang="en-GB" sz="4900" dirty="0"/>
          </a:p>
          <a:p>
            <a:pPr marL="0" indent="0">
              <a:buNone/>
            </a:pPr>
            <a:endParaRPr lang="en-GB" dirty="0"/>
          </a:p>
          <a:p>
            <a:endParaRPr lang="en-US" dirty="0"/>
          </a:p>
        </p:txBody>
      </p:sp>
    </p:spTree>
    <p:extLst>
      <p:ext uri="{BB962C8B-B14F-4D97-AF65-F5344CB8AC3E}">
        <p14:creationId xmlns:p14="http://schemas.microsoft.com/office/powerpoint/2010/main" val="1731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10826"/>
            <a:ext cx="8229600" cy="6087701"/>
          </a:xfrm>
        </p:spPr>
        <p:txBody>
          <a:bodyPr>
            <a:normAutofit fontScale="25000" lnSpcReduction="20000"/>
          </a:bodyPr>
          <a:lstStyle/>
          <a:p>
            <a:pPr marL="0" indent="0">
              <a:buNone/>
            </a:pPr>
            <a:r>
              <a:rPr lang="en-GB" sz="5200" b="1" dirty="0"/>
              <a:t>USEFUL LINKS</a:t>
            </a:r>
            <a:endParaRPr lang="en-GB" sz="5200" dirty="0"/>
          </a:p>
          <a:p>
            <a:pPr marL="0" indent="0">
              <a:buNone/>
            </a:pPr>
            <a:r>
              <a:rPr lang="en-GB" sz="5200" b="1" dirty="0"/>
              <a:t> </a:t>
            </a:r>
            <a:endParaRPr lang="en-GB" sz="5200" dirty="0"/>
          </a:p>
          <a:p>
            <a:pPr marL="0" indent="0">
              <a:buNone/>
            </a:pPr>
            <a:r>
              <a:rPr lang="en-US" sz="5200" b="1" dirty="0"/>
              <a:t>Creating Safe Spaces</a:t>
            </a:r>
            <a:r>
              <a:rPr lang="en-US" sz="5200" dirty="0"/>
              <a:t> teaching resource by </a:t>
            </a:r>
            <a:r>
              <a:rPr lang="en-US" sz="5200" dirty="0" err="1"/>
              <a:t>PositiveNegatives</a:t>
            </a:r>
            <a:r>
              <a:rPr lang="en-US" sz="5200" dirty="0"/>
              <a:t>:</a:t>
            </a:r>
            <a:endParaRPr lang="en-GB" sz="5200" dirty="0"/>
          </a:p>
          <a:p>
            <a:pPr marL="0" indent="0">
              <a:buNone/>
            </a:pPr>
            <a:r>
              <a:rPr lang="en-US" sz="5200" dirty="0"/>
              <a:t>https://</a:t>
            </a:r>
            <a:r>
              <a:rPr lang="en-US" sz="5200" dirty="0" err="1"/>
              <a:t>www.tes.com</a:t>
            </a:r>
            <a:r>
              <a:rPr lang="en-US" sz="5200" dirty="0"/>
              <a:t>/teaching-resource/creating-safe-spaces-12081148</a:t>
            </a:r>
            <a:endParaRPr lang="en-GB" sz="5200" dirty="0"/>
          </a:p>
          <a:p>
            <a:pPr marL="0" indent="0">
              <a:buNone/>
            </a:pPr>
            <a:r>
              <a:rPr lang="en-GB" sz="5200" b="1" dirty="0"/>
              <a:t> </a:t>
            </a:r>
            <a:endParaRPr lang="en-GB" sz="5200" dirty="0"/>
          </a:p>
          <a:p>
            <a:pPr marL="0" indent="0">
              <a:buNone/>
            </a:pPr>
            <a:r>
              <a:rPr lang="en-GB" sz="5200" b="1" dirty="0"/>
              <a:t>Tackling Racism </a:t>
            </a:r>
            <a:r>
              <a:rPr lang="en-GB" sz="5200" dirty="0"/>
              <a:t>teaching resource:</a:t>
            </a:r>
          </a:p>
          <a:p>
            <a:pPr marL="0" indent="0">
              <a:buNone/>
            </a:pPr>
            <a:r>
              <a:rPr lang="en-GB" sz="5200" dirty="0"/>
              <a:t>https://</a:t>
            </a:r>
            <a:r>
              <a:rPr lang="en-GB" sz="5200" dirty="0" err="1"/>
              <a:t>hwb.gov.wales</a:t>
            </a:r>
            <a:r>
              <a:rPr lang="en-GB" sz="5200" dirty="0"/>
              <a:t>/repository/resource/68555df8-a891-42ff-8b37-8cacef08ac7d/en</a:t>
            </a:r>
          </a:p>
          <a:p>
            <a:pPr marL="0" indent="0">
              <a:buNone/>
            </a:pPr>
            <a:r>
              <a:rPr lang="en-GB" sz="5200" b="1" dirty="0"/>
              <a:t> </a:t>
            </a:r>
            <a:endParaRPr lang="en-GB" sz="5200" dirty="0"/>
          </a:p>
          <a:p>
            <a:pPr marL="0" indent="0">
              <a:buNone/>
            </a:pPr>
            <a:r>
              <a:rPr lang="en-GB" sz="5200" b="1" dirty="0"/>
              <a:t>School of Sanctuary Teaching Resources:</a:t>
            </a:r>
            <a:endParaRPr lang="en-GB" sz="5200" dirty="0"/>
          </a:p>
          <a:p>
            <a:pPr marL="0" indent="0">
              <a:buNone/>
            </a:pPr>
            <a:r>
              <a:rPr lang="en-GB" sz="5200" dirty="0"/>
              <a:t>https://</a:t>
            </a:r>
            <a:r>
              <a:rPr lang="en-GB" sz="5200" dirty="0" err="1"/>
              <a:t>www.tes.com</a:t>
            </a:r>
            <a:r>
              <a:rPr lang="en-GB" sz="5200" dirty="0"/>
              <a:t>/teaching-resource/school-of-sanctuary-resources-asylum-seekers-and-refugees-11715917</a:t>
            </a:r>
          </a:p>
          <a:p>
            <a:pPr marL="0" indent="0">
              <a:buNone/>
            </a:pPr>
            <a:r>
              <a:rPr lang="en-GB" sz="5200" dirty="0"/>
              <a:t> </a:t>
            </a:r>
          </a:p>
          <a:p>
            <a:pPr marL="0" indent="0">
              <a:buNone/>
            </a:pPr>
            <a:r>
              <a:rPr lang="en-GB" sz="5200" b="1" dirty="0"/>
              <a:t>Using visual narratives to support understanding of poetry in children:</a:t>
            </a:r>
            <a:r>
              <a:rPr lang="en-GB" sz="5200" dirty="0"/>
              <a:t> https://</a:t>
            </a:r>
            <a:r>
              <a:rPr lang="en-GB" sz="5200" dirty="0" err="1"/>
              <a:t>www.researchgate.net</a:t>
            </a:r>
            <a:r>
              <a:rPr lang="en-GB" sz="5200" dirty="0"/>
              <a:t>/publication/332396481_How_can_creating_visual_narratives_support_understanding_of_poetry_in_children_aged_12-14_years</a:t>
            </a:r>
          </a:p>
          <a:p>
            <a:pPr marL="0" indent="0">
              <a:buNone/>
            </a:pPr>
            <a:r>
              <a:rPr lang="en-US" sz="5200" b="1" dirty="0"/>
              <a:t>UNHCR Teaching Resources</a:t>
            </a:r>
            <a:endParaRPr lang="en-GB" sz="5200" dirty="0"/>
          </a:p>
          <a:p>
            <a:pPr marL="0" indent="0">
              <a:buNone/>
            </a:pPr>
            <a:r>
              <a:rPr lang="en-GB" sz="5200" dirty="0"/>
              <a:t>https://</a:t>
            </a:r>
            <a:r>
              <a:rPr lang="en-GB" sz="5200" dirty="0" err="1"/>
              <a:t>www.unhcr.org</a:t>
            </a:r>
            <a:r>
              <a:rPr lang="en-GB" sz="5200" dirty="0"/>
              <a:t>/</a:t>
            </a:r>
            <a:r>
              <a:rPr lang="en-GB" sz="5200" dirty="0" err="1"/>
              <a:t>uk</a:t>
            </a:r>
            <a:r>
              <a:rPr lang="en-GB" sz="5200" dirty="0"/>
              <a:t>/teaching-about-</a:t>
            </a:r>
            <a:r>
              <a:rPr lang="en-GB" sz="5200" dirty="0" err="1"/>
              <a:t>refugees.html</a:t>
            </a:r>
            <a:endParaRPr lang="en-GB" sz="5200" dirty="0"/>
          </a:p>
          <a:p>
            <a:pPr marL="0" indent="0">
              <a:buNone/>
            </a:pPr>
            <a:r>
              <a:rPr lang="en-US" sz="5200" dirty="0"/>
              <a:t> </a:t>
            </a:r>
            <a:endParaRPr lang="en-GB" sz="5200" dirty="0"/>
          </a:p>
          <a:p>
            <a:pPr marL="0" indent="0">
              <a:buNone/>
            </a:pPr>
            <a:r>
              <a:rPr lang="en-GB" sz="5200" b="1" dirty="0"/>
              <a:t>Refugee Action</a:t>
            </a:r>
            <a:r>
              <a:rPr lang="en-GB" sz="5200" dirty="0"/>
              <a:t>: support and advice for refugees and asylum seekers</a:t>
            </a:r>
          </a:p>
          <a:p>
            <a:pPr marL="0" indent="0">
              <a:buNone/>
            </a:pPr>
            <a:r>
              <a:rPr lang="en-GB" sz="5200" dirty="0"/>
              <a:t>https://</a:t>
            </a:r>
            <a:r>
              <a:rPr lang="en-GB" sz="5200" dirty="0" err="1"/>
              <a:t>www.refugee-action.org.uk</a:t>
            </a:r>
            <a:r>
              <a:rPr lang="en-GB" sz="5200" dirty="0"/>
              <a:t>/</a:t>
            </a:r>
          </a:p>
          <a:p>
            <a:pPr marL="0" indent="0">
              <a:buNone/>
            </a:pPr>
            <a:r>
              <a:rPr lang="en-GB" sz="5200" dirty="0"/>
              <a:t> </a:t>
            </a:r>
          </a:p>
          <a:p>
            <a:pPr marL="0" indent="0">
              <a:buNone/>
            </a:pPr>
            <a:r>
              <a:rPr lang="en-GB" sz="5200" b="1" dirty="0"/>
              <a:t>Just For Kids Law: </a:t>
            </a:r>
            <a:r>
              <a:rPr lang="en-GB" sz="5200" dirty="0"/>
              <a:t>support, advice and legal help for young people in difficulty</a:t>
            </a:r>
          </a:p>
          <a:p>
            <a:pPr marL="0" indent="0">
              <a:buNone/>
            </a:pPr>
            <a:r>
              <a:rPr lang="en-GB" sz="5200" dirty="0"/>
              <a:t>https://</a:t>
            </a:r>
            <a:r>
              <a:rPr lang="en-GB" sz="5200" dirty="0" err="1"/>
              <a:t>www.justforkidslaw.org</a:t>
            </a:r>
            <a:endParaRPr lang="en-GB" sz="5200" dirty="0"/>
          </a:p>
          <a:p>
            <a:pPr marL="0" indent="0">
              <a:buNone/>
            </a:pPr>
            <a:r>
              <a:rPr lang="en-GB" sz="5200" dirty="0"/>
              <a:t> </a:t>
            </a:r>
          </a:p>
          <a:p>
            <a:pPr marL="0" indent="0">
              <a:buNone/>
            </a:pPr>
            <a:r>
              <a:rPr lang="en-GB" sz="5200" b="1" dirty="0"/>
              <a:t>Migrant Help UK</a:t>
            </a:r>
            <a:r>
              <a:rPr lang="en-GB" sz="5200" dirty="0"/>
              <a:t>: independent advice and guidance to assist asylum seekers in the UK move through and understand the asylum process; able to give advice on rights and entitlements but not able to provide legal advice or legal representation. If they cannot help, they will provide you with a list of qualified legal representatives.</a:t>
            </a:r>
          </a:p>
          <a:p>
            <a:pPr marL="0" indent="0">
              <a:buNone/>
            </a:pPr>
            <a:r>
              <a:rPr lang="en-GB" sz="5200" dirty="0"/>
              <a:t>https://</a:t>
            </a:r>
            <a:r>
              <a:rPr lang="en-GB" sz="5200" dirty="0" err="1"/>
              <a:t>www.migranthelpuk.org</a:t>
            </a:r>
            <a:r>
              <a:rPr lang="en-GB" sz="5200" dirty="0"/>
              <a:t>/</a:t>
            </a:r>
          </a:p>
          <a:p>
            <a:pPr marL="0" indent="0">
              <a:buNone/>
            </a:pPr>
            <a:r>
              <a:rPr lang="en-GB" sz="5200" dirty="0"/>
              <a:t> </a:t>
            </a:r>
          </a:p>
          <a:p>
            <a:pPr marL="0" indent="0">
              <a:buNone/>
            </a:pPr>
            <a:r>
              <a:rPr lang="en-GB" sz="5200" b="1" dirty="0"/>
              <a:t>Wales PEN </a:t>
            </a:r>
            <a:r>
              <a:rPr lang="en-GB" sz="5200" b="1" dirty="0" err="1"/>
              <a:t>Cymru</a:t>
            </a:r>
            <a:r>
              <a:rPr lang="en-GB" sz="5200" b="1" dirty="0"/>
              <a:t> / PEN International</a:t>
            </a:r>
            <a:r>
              <a:rPr lang="en-GB" sz="5200" dirty="0"/>
              <a:t>: supporting writers worldwide</a:t>
            </a:r>
          </a:p>
          <a:p>
            <a:pPr marL="0" indent="0">
              <a:buNone/>
            </a:pPr>
            <a:r>
              <a:rPr lang="en-GB" sz="5200" dirty="0"/>
              <a:t>http://</a:t>
            </a:r>
            <a:r>
              <a:rPr lang="en-GB" sz="5200" dirty="0" err="1"/>
              <a:t>walespencymru.org</a:t>
            </a:r>
            <a:r>
              <a:rPr lang="en-GB" sz="5200" dirty="0"/>
              <a:t>/   |   https://pen-</a:t>
            </a:r>
            <a:r>
              <a:rPr lang="en-GB" sz="5200" dirty="0" err="1"/>
              <a:t>international.org</a:t>
            </a:r>
            <a:r>
              <a:rPr lang="en-GB" sz="5200" dirty="0"/>
              <a:t>/</a:t>
            </a:r>
          </a:p>
          <a:p>
            <a:pPr marL="0" indent="0">
              <a:buNone/>
            </a:pPr>
            <a:r>
              <a:rPr lang="en-GB" sz="4300" dirty="0"/>
              <a:t> </a:t>
            </a:r>
          </a:p>
          <a:p>
            <a:pPr marL="0" indent="0">
              <a:buNone/>
            </a:pPr>
            <a:r>
              <a:rPr lang="en-GB" b="1" dirty="0"/>
              <a:t> </a:t>
            </a:r>
            <a:endParaRPr lang="en-GB" dirty="0"/>
          </a:p>
          <a:p>
            <a:endParaRPr lang="en-US" dirty="0"/>
          </a:p>
        </p:txBody>
      </p:sp>
    </p:spTree>
    <p:extLst>
      <p:ext uri="{BB962C8B-B14F-4D97-AF65-F5344CB8AC3E}">
        <p14:creationId xmlns:p14="http://schemas.microsoft.com/office/powerpoint/2010/main" val="497491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TRANSLATIONS</a:t>
            </a:r>
            <a:r>
              <a:rPr lang="en-GB" dirty="0"/>
              <a:t/>
            </a:r>
            <a:br>
              <a:rPr lang="en-GB" dirty="0"/>
            </a:br>
            <a:endParaRPr lang="en-US" dirty="0"/>
          </a:p>
        </p:txBody>
      </p:sp>
      <p:sp>
        <p:nvSpPr>
          <p:cNvPr id="3" name="Content Placeholder 2"/>
          <p:cNvSpPr>
            <a:spLocks noGrp="1"/>
          </p:cNvSpPr>
          <p:nvPr>
            <p:ph idx="1"/>
          </p:nvPr>
        </p:nvSpPr>
        <p:spPr>
          <a:xfrm>
            <a:off x="457200" y="1101762"/>
            <a:ext cx="8229600" cy="5564830"/>
          </a:xfrm>
        </p:spPr>
        <p:txBody>
          <a:bodyPr>
            <a:normAutofit fontScale="40000" lnSpcReduction="20000"/>
          </a:bodyPr>
          <a:lstStyle/>
          <a:p>
            <a:pPr marL="0" indent="0">
              <a:buNone/>
            </a:pPr>
            <a:r>
              <a:rPr lang="en-GB" sz="4000" b="1" dirty="0" smtClean="0"/>
              <a:t>Welsh</a:t>
            </a:r>
            <a:r>
              <a:rPr lang="en-GB" sz="4000" b="1" dirty="0"/>
              <a:t>:</a:t>
            </a:r>
            <a:endParaRPr lang="en-GB" sz="4000" dirty="0"/>
          </a:p>
          <a:p>
            <a:pPr marL="0" indent="0">
              <a:buNone/>
            </a:pPr>
            <a:r>
              <a:rPr lang="en-GB" sz="4000" b="1" dirty="0" err="1"/>
              <a:t>Siarad</a:t>
            </a:r>
            <a:r>
              <a:rPr lang="en-GB" sz="4000" b="1" dirty="0"/>
              <a:t> </a:t>
            </a:r>
            <a:r>
              <a:rPr lang="en-GB" sz="4000" b="1" dirty="0" err="1"/>
              <a:t>Cymraeg</a:t>
            </a:r>
            <a:r>
              <a:rPr lang="en-GB" sz="4000" b="1" dirty="0"/>
              <a:t>?</a:t>
            </a:r>
            <a:endParaRPr lang="en-GB" sz="4000" dirty="0"/>
          </a:p>
          <a:p>
            <a:pPr marL="0" indent="0">
              <a:buNone/>
            </a:pPr>
            <a:r>
              <a:rPr lang="en-GB" sz="4000" i="1" dirty="0"/>
              <a:t>Do you speak Welsh</a:t>
            </a:r>
            <a:r>
              <a:rPr lang="en-GB" sz="4000" i="1" dirty="0" smtClean="0"/>
              <a:t>?</a:t>
            </a:r>
          </a:p>
          <a:p>
            <a:pPr marL="0" indent="0">
              <a:buNone/>
            </a:pPr>
            <a:endParaRPr lang="en-GB" sz="4000" dirty="0"/>
          </a:p>
          <a:p>
            <a:pPr marL="0" indent="0">
              <a:buNone/>
            </a:pPr>
            <a:r>
              <a:rPr lang="en-GB" sz="4000" b="1" dirty="0"/>
              <a:t>Dim! </a:t>
            </a:r>
            <a:r>
              <a:rPr lang="en-GB" sz="4000" b="1" dirty="0" err="1"/>
              <a:t>Dwi’n</a:t>
            </a:r>
            <a:r>
              <a:rPr lang="en-GB" sz="4000" b="1" dirty="0"/>
              <a:t> </a:t>
            </a:r>
            <a:r>
              <a:rPr lang="en-GB" sz="4000" b="1" dirty="0" err="1"/>
              <a:t>hoffi</a:t>
            </a:r>
            <a:r>
              <a:rPr lang="en-GB" sz="4000" b="1" dirty="0"/>
              <a:t> trio </a:t>
            </a:r>
            <a:r>
              <a:rPr lang="en-GB" sz="4000" b="1" dirty="0" err="1"/>
              <a:t>siarad</a:t>
            </a:r>
            <a:r>
              <a:rPr lang="en-GB" sz="4000" b="1" dirty="0"/>
              <a:t> </a:t>
            </a:r>
            <a:r>
              <a:rPr lang="en-GB" sz="4000" b="1" dirty="0" err="1"/>
              <a:t>Cymraeg</a:t>
            </a:r>
            <a:endParaRPr lang="en-GB" sz="4000" dirty="0"/>
          </a:p>
          <a:p>
            <a:pPr marL="0" indent="0">
              <a:buNone/>
            </a:pPr>
            <a:r>
              <a:rPr lang="en-GB" sz="4000" i="1" dirty="0"/>
              <a:t>No! I like to try to speak </a:t>
            </a:r>
            <a:r>
              <a:rPr lang="en-GB" sz="4000" i="1" dirty="0" smtClean="0"/>
              <a:t>Welsh</a:t>
            </a:r>
          </a:p>
          <a:p>
            <a:pPr marL="0" indent="0">
              <a:buNone/>
            </a:pPr>
            <a:endParaRPr lang="en-GB" sz="4000" dirty="0"/>
          </a:p>
          <a:p>
            <a:pPr marL="0" indent="0">
              <a:buNone/>
            </a:pPr>
            <a:r>
              <a:rPr lang="en-GB" sz="4000" b="1" dirty="0" err="1"/>
              <a:t>Croeso</a:t>
            </a:r>
            <a:endParaRPr lang="en-GB" sz="4000" dirty="0"/>
          </a:p>
          <a:p>
            <a:pPr marL="0" indent="0">
              <a:buNone/>
            </a:pPr>
            <a:r>
              <a:rPr lang="en-GB" sz="4000" i="1" dirty="0"/>
              <a:t>Welcome</a:t>
            </a:r>
            <a:endParaRPr lang="en-GB" sz="4000" dirty="0"/>
          </a:p>
          <a:p>
            <a:pPr marL="0" indent="0">
              <a:buNone/>
            </a:pPr>
            <a:r>
              <a:rPr lang="en-GB" sz="4000" dirty="0"/>
              <a:t> </a:t>
            </a:r>
          </a:p>
          <a:p>
            <a:pPr marL="0" indent="0">
              <a:buNone/>
            </a:pPr>
            <a:r>
              <a:rPr lang="en-GB" sz="4000" b="1" dirty="0" err="1"/>
              <a:t>Bakweri</a:t>
            </a:r>
            <a:r>
              <a:rPr lang="en-GB" sz="4000" b="1" dirty="0"/>
              <a:t>:</a:t>
            </a:r>
            <a:endParaRPr lang="en-GB" sz="4000" dirty="0"/>
          </a:p>
          <a:p>
            <a:pPr marL="0" indent="0">
              <a:buNone/>
            </a:pPr>
            <a:r>
              <a:rPr lang="en-GB" sz="4000" b="1" dirty="0"/>
              <a:t>Mama-ma </a:t>
            </a:r>
            <a:r>
              <a:rPr lang="en-GB" sz="4000" b="1" dirty="0" err="1"/>
              <a:t>weloooo</a:t>
            </a:r>
            <a:r>
              <a:rPr lang="en-GB" sz="4000" b="1" dirty="0"/>
              <a:t>, </a:t>
            </a:r>
            <a:r>
              <a:rPr lang="en-GB" sz="4000" b="1" dirty="0" err="1"/>
              <a:t>Njiya</a:t>
            </a:r>
            <a:r>
              <a:rPr lang="en-GB" sz="4000" b="1" dirty="0"/>
              <a:t> Ne </a:t>
            </a:r>
            <a:r>
              <a:rPr lang="en-GB" sz="4000" b="1" dirty="0" err="1"/>
              <a:t>Njiyalene</a:t>
            </a:r>
            <a:r>
              <a:rPr lang="en-GB" sz="4000" b="1" dirty="0"/>
              <a:t> </a:t>
            </a:r>
            <a:endParaRPr lang="en-GB" sz="4000" dirty="0"/>
          </a:p>
          <a:p>
            <a:pPr marL="0" indent="0">
              <a:buNone/>
            </a:pPr>
            <a:r>
              <a:rPr lang="en-GB" sz="4000" b="1" dirty="0"/>
              <a:t>Tata-Ma </a:t>
            </a:r>
            <a:r>
              <a:rPr lang="en-GB" sz="4000" b="1" dirty="0" err="1"/>
              <a:t>Welooo</a:t>
            </a:r>
            <a:r>
              <a:rPr lang="en-GB" sz="4000" b="1" dirty="0"/>
              <a:t> </a:t>
            </a:r>
            <a:r>
              <a:rPr lang="en-GB" sz="4000" b="1" dirty="0" err="1"/>
              <a:t>Njiya</a:t>
            </a:r>
            <a:r>
              <a:rPr lang="en-GB" sz="4000" b="1" dirty="0"/>
              <a:t> Ne </a:t>
            </a:r>
            <a:r>
              <a:rPr lang="en-GB" sz="4000" b="1" dirty="0" err="1"/>
              <a:t>njiyalene</a:t>
            </a:r>
            <a:r>
              <a:rPr lang="en-GB" sz="4000" b="1" dirty="0"/>
              <a:t> </a:t>
            </a:r>
            <a:endParaRPr lang="en-GB" sz="4000" dirty="0"/>
          </a:p>
          <a:p>
            <a:pPr marL="0" indent="0">
              <a:buNone/>
            </a:pPr>
            <a:r>
              <a:rPr lang="en-GB" sz="4000" b="1" dirty="0" err="1"/>
              <a:t>Wama</a:t>
            </a:r>
            <a:r>
              <a:rPr lang="en-GB" sz="4000" b="1" dirty="0"/>
              <a:t> Nuka Too </a:t>
            </a:r>
            <a:r>
              <a:rPr lang="en-GB" sz="4000" b="1" dirty="0" err="1"/>
              <a:t>Mooli</a:t>
            </a:r>
            <a:r>
              <a:rPr lang="en-GB" sz="4000" b="1" dirty="0"/>
              <a:t> </a:t>
            </a:r>
            <a:r>
              <a:rPr lang="en-GB" sz="4000" b="1" dirty="0" err="1"/>
              <a:t>mekolikoli</a:t>
            </a:r>
            <a:r>
              <a:rPr lang="en-GB" sz="4000" b="1" dirty="0"/>
              <a:t> </a:t>
            </a:r>
            <a:r>
              <a:rPr lang="en-GB" sz="4000" b="1" dirty="0" err="1"/>
              <a:t>Zri</a:t>
            </a:r>
            <a:r>
              <a:rPr lang="en-GB" sz="4000" b="1" dirty="0"/>
              <a:t> </a:t>
            </a:r>
            <a:r>
              <a:rPr lang="en-GB" sz="4000" b="1" dirty="0" err="1"/>
              <a:t>Ngweya</a:t>
            </a:r>
            <a:r>
              <a:rPr lang="en-GB" sz="4000" b="1" dirty="0"/>
              <a:t> </a:t>
            </a:r>
            <a:r>
              <a:rPr lang="en-GB" sz="4000" b="1" dirty="0" err="1"/>
              <a:t>Zruu</a:t>
            </a:r>
            <a:r>
              <a:rPr lang="en-GB" sz="4000" b="1" dirty="0"/>
              <a:t> </a:t>
            </a:r>
            <a:endParaRPr lang="en-GB" sz="4000" dirty="0"/>
          </a:p>
          <a:p>
            <a:pPr marL="0" indent="0">
              <a:buNone/>
            </a:pPr>
            <a:r>
              <a:rPr lang="en-GB" sz="4000" b="1" dirty="0" err="1"/>
              <a:t>Zri</a:t>
            </a:r>
            <a:r>
              <a:rPr lang="en-GB" sz="4000" b="1" dirty="0"/>
              <a:t> Na </a:t>
            </a:r>
            <a:r>
              <a:rPr lang="en-GB" sz="4000" b="1" dirty="0" err="1"/>
              <a:t>muko</a:t>
            </a:r>
            <a:r>
              <a:rPr lang="en-GB" sz="4000" b="1" dirty="0"/>
              <a:t> </a:t>
            </a:r>
            <a:r>
              <a:rPr lang="en-GB" sz="4000" b="1" dirty="0" err="1"/>
              <a:t>Moli</a:t>
            </a:r>
            <a:r>
              <a:rPr lang="en-GB" sz="4000" b="1" dirty="0"/>
              <a:t> </a:t>
            </a:r>
            <a:r>
              <a:rPr lang="en-GB" sz="4000" b="1" dirty="0" err="1"/>
              <a:t>Mekolikoli</a:t>
            </a:r>
            <a:r>
              <a:rPr lang="en-GB" sz="4000" b="1" dirty="0"/>
              <a:t> </a:t>
            </a:r>
            <a:r>
              <a:rPr lang="en-GB" sz="4000" b="1" dirty="0" err="1"/>
              <a:t>Zri</a:t>
            </a:r>
            <a:r>
              <a:rPr lang="en-GB" sz="4000" b="1" dirty="0"/>
              <a:t> Na </a:t>
            </a:r>
            <a:r>
              <a:rPr lang="en-GB" sz="4000" b="1" dirty="0" err="1"/>
              <a:t>Ngweya</a:t>
            </a:r>
            <a:r>
              <a:rPr lang="en-GB" sz="4000" b="1" dirty="0"/>
              <a:t> woo </a:t>
            </a:r>
            <a:endParaRPr lang="en-GB" sz="4000" dirty="0"/>
          </a:p>
          <a:p>
            <a:pPr marL="0" indent="0">
              <a:buNone/>
            </a:pPr>
            <a:r>
              <a:rPr lang="en-GB" sz="4000" b="1" dirty="0" err="1"/>
              <a:t>Zri</a:t>
            </a:r>
            <a:r>
              <a:rPr lang="en-GB" sz="4000" b="1" dirty="0"/>
              <a:t> Nene </a:t>
            </a:r>
            <a:r>
              <a:rPr lang="en-GB" sz="4000" b="1" dirty="0" err="1"/>
              <a:t>Jujuke</a:t>
            </a:r>
            <a:r>
              <a:rPr lang="en-GB" sz="4000" b="1" dirty="0"/>
              <a:t> Na </a:t>
            </a:r>
            <a:r>
              <a:rPr lang="en-GB" sz="4000" b="1" dirty="0" err="1"/>
              <a:t>Mevomba</a:t>
            </a:r>
            <a:r>
              <a:rPr lang="en-GB" sz="4000" b="1" dirty="0"/>
              <a:t> </a:t>
            </a:r>
            <a:endParaRPr lang="en-GB" sz="4000" dirty="0"/>
          </a:p>
          <a:p>
            <a:pPr marL="0" indent="0">
              <a:buNone/>
            </a:pPr>
            <a:r>
              <a:rPr lang="en-GB" sz="4000" b="1" dirty="0" err="1"/>
              <a:t>wa</a:t>
            </a:r>
            <a:r>
              <a:rPr lang="en-GB" sz="4000" b="1" dirty="0"/>
              <a:t> </a:t>
            </a:r>
            <a:r>
              <a:rPr lang="en-GB" sz="4000" b="1" dirty="0" err="1"/>
              <a:t>neya</a:t>
            </a:r>
            <a:r>
              <a:rPr lang="en-GB" sz="4000" b="1" dirty="0"/>
              <a:t> </a:t>
            </a:r>
            <a:r>
              <a:rPr lang="en-GB" sz="4000" b="1" dirty="0" err="1"/>
              <a:t>ene</a:t>
            </a:r>
            <a:r>
              <a:rPr lang="en-GB" sz="4000" b="1" dirty="0"/>
              <a:t> </a:t>
            </a:r>
            <a:r>
              <a:rPr lang="en-GB" sz="4000" b="1" dirty="0" err="1"/>
              <a:t>zre</a:t>
            </a:r>
            <a:r>
              <a:rPr lang="en-GB" sz="4000" b="1" dirty="0"/>
              <a:t> </a:t>
            </a:r>
            <a:r>
              <a:rPr lang="en-GB" sz="4000" b="1" dirty="0" err="1"/>
              <a:t>ya</a:t>
            </a:r>
            <a:r>
              <a:rPr lang="en-GB" sz="4000" b="1" dirty="0"/>
              <a:t> </a:t>
            </a:r>
            <a:r>
              <a:rPr lang="en-GB" sz="4000" b="1" dirty="0" err="1"/>
              <a:t>mawongor</a:t>
            </a:r>
            <a:endParaRPr lang="en-GB" sz="4000" dirty="0"/>
          </a:p>
          <a:p>
            <a:pPr marL="0" indent="0">
              <a:buNone/>
            </a:pPr>
            <a:r>
              <a:rPr lang="en-GB" sz="4000" b="1" dirty="0"/>
              <a:t> </a:t>
            </a:r>
            <a:endParaRPr lang="en-GB" sz="4000" dirty="0"/>
          </a:p>
          <a:p>
            <a:pPr marL="0" indent="0">
              <a:buNone/>
            </a:pPr>
            <a:r>
              <a:rPr lang="en-GB" sz="4000" i="1" dirty="0"/>
              <a:t>These lines are translated on page 14 of the comic. As you cross the </a:t>
            </a:r>
            <a:r>
              <a:rPr lang="en-GB" sz="4000" i="1" dirty="0" err="1"/>
              <a:t>Bakweri</a:t>
            </a:r>
            <a:r>
              <a:rPr lang="en-GB" sz="4000" i="1" dirty="0"/>
              <a:t> landscape, you will hear different versions of this song. In one version, the warning comes as a note: the mother and father were killed by </a:t>
            </a:r>
            <a:r>
              <a:rPr lang="en-GB" sz="4000" i="1" dirty="0" err="1"/>
              <a:t>Jukuke</a:t>
            </a:r>
            <a:r>
              <a:rPr lang="en-GB" sz="4000" i="1" dirty="0"/>
              <a:t> and </a:t>
            </a:r>
            <a:r>
              <a:rPr lang="en-GB" sz="4000" i="1" dirty="0" err="1"/>
              <a:t>Mevomba</a:t>
            </a:r>
            <a:r>
              <a:rPr lang="en-GB" sz="4000" i="1" dirty="0"/>
              <a:t>, so the note warns villagers that upon reaching the top of </a:t>
            </a:r>
            <a:r>
              <a:rPr lang="en-GB" sz="4000" i="1" dirty="0" err="1"/>
              <a:t>Mooli</a:t>
            </a:r>
            <a:r>
              <a:rPr lang="en-GB" sz="4000" i="1" dirty="0"/>
              <a:t> </a:t>
            </a:r>
            <a:r>
              <a:rPr lang="en-GB" sz="4000" i="1" dirty="0" err="1"/>
              <a:t>mekolikoli</a:t>
            </a:r>
            <a:r>
              <a:rPr lang="en-GB" sz="4000" i="1" dirty="0"/>
              <a:t> (the hill) they mustn’t show any signs of tiredness, else </a:t>
            </a:r>
            <a:r>
              <a:rPr lang="en-GB" sz="4000" i="1" dirty="0" err="1"/>
              <a:t>Jukuke</a:t>
            </a:r>
            <a:r>
              <a:rPr lang="en-GB" sz="4000" i="1" dirty="0"/>
              <a:t> and his friend will appear and that will be it. </a:t>
            </a:r>
            <a:endParaRPr lang="en-GB" sz="4000" dirty="0"/>
          </a:p>
          <a:p>
            <a:endParaRPr lang="en-GB" dirty="0"/>
          </a:p>
          <a:p>
            <a:endParaRPr lang="en-US" dirty="0"/>
          </a:p>
        </p:txBody>
      </p:sp>
    </p:spTree>
    <p:extLst>
      <p:ext uri="{BB962C8B-B14F-4D97-AF65-F5344CB8AC3E}">
        <p14:creationId xmlns:p14="http://schemas.microsoft.com/office/powerpoint/2010/main" val="479804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cintosh HD:Users:nicoladearling:Desktop:Little_Nemo_sea.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274637"/>
            <a:ext cx="8229600" cy="5851525"/>
          </a:xfrm>
          <a:prstGeom prst="rect">
            <a:avLst/>
          </a:prstGeom>
          <a:noFill/>
          <a:ln>
            <a:solidFill>
              <a:srgbClr val="000000"/>
            </a:solidFill>
          </a:ln>
        </p:spPr>
      </p:pic>
    </p:spTree>
    <p:extLst>
      <p:ext uri="{BB962C8B-B14F-4D97-AF65-F5344CB8AC3E}">
        <p14:creationId xmlns:p14="http://schemas.microsoft.com/office/powerpoint/2010/main" val="1619383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descr="Macintosh HD:Users:nicoladearling:Desktop:lesson plan:sequential9.jpg"/>
          <p:cNvPicPr/>
          <p:nvPr/>
        </p:nvPicPr>
        <p:blipFill>
          <a:blip r:embed="rId3">
            <a:extLst>
              <a:ext uri="{28A0092B-C50C-407E-A947-70E740481C1C}">
                <a14:useLocalDpi xmlns:a14="http://schemas.microsoft.com/office/drawing/2010/main"/>
              </a:ext>
            </a:extLst>
          </a:blip>
          <a:srcRect/>
          <a:stretch>
            <a:fillRect/>
          </a:stretch>
        </p:blipFill>
        <p:spPr bwMode="auto">
          <a:xfrm>
            <a:off x="457200" y="274637"/>
            <a:ext cx="8229600" cy="5851525"/>
          </a:xfrm>
          <a:prstGeom prst="rect">
            <a:avLst/>
          </a:prstGeom>
          <a:noFill/>
          <a:ln>
            <a:solidFill>
              <a:srgbClr val="000000"/>
            </a:solidFill>
          </a:ln>
        </p:spPr>
      </p:pic>
    </p:spTree>
    <p:extLst>
      <p:ext uri="{BB962C8B-B14F-4D97-AF65-F5344CB8AC3E}">
        <p14:creationId xmlns:p14="http://schemas.microsoft.com/office/powerpoint/2010/main" val="856417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an.jpeg"/>
          <p:cNvPicPr/>
          <p:nvPr/>
        </p:nvPicPr>
        <p:blipFill>
          <a:blip r:embed="rId3" cstate="email">
            <a:extLst>
              <a:ext uri="{28A0092B-C50C-407E-A947-70E740481C1C}">
                <a14:useLocalDpi xmlns:a14="http://schemas.microsoft.com/office/drawing/2010/main"/>
              </a:ext>
            </a:extLst>
          </a:blip>
          <a:stretch>
            <a:fillRect/>
          </a:stretch>
        </p:blipFill>
        <p:spPr>
          <a:xfrm>
            <a:off x="3055124" y="0"/>
            <a:ext cx="2915794" cy="6858000"/>
          </a:xfrm>
          <a:prstGeom prst="rect">
            <a:avLst/>
          </a:prstGeom>
          <a:ln>
            <a:solidFill>
              <a:srgbClr val="000000"/>
            </a:solidFill>
          </a:ln>
        </p:spPr>
      </p:pic>
    </p:spTree>
    <p:extLst>
      <p:ext uri="{BB962C8B-B14F-4D97-AF65-F5344CB8AC3E}">
        <p14:creationId xmlns:p14="http://schemas.microsoft.com/office/powerpoint/2010/main" val="2818416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Workshops stuff:DSC_077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578" y="0"/>
            <a:ext cx="3847168" cy="6858000"/>
          </a:xfrm>
          <a:prstGeom prst="rect">
            <a:avLst/>
          </a:prstGeom>
          <a:noFill/>
          <a:ln w="3175" cmpd="sng">
            <a:solidFill>
              <a:schemeClr val="tx1"/>
            </a:solidFill>
          </a:ln>
        </p:spPr>
      </p:pic>
    </p:spTree>
    <p:extLst>
      <p:ext uri="{BB962C8B-B14F-4D97-AF65-F5344CB8AC3E}">
        <p14:creationId xmlns:p14="http://schemas.microsoft.com/office/powerpoint/2010/main" val="2826007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1280px-Bayeux_Tapestry_scene29-30-31_Harold_coronation.jpg"/>
          <p:cNvPicPr/>
          <p:nvPr/>
        </p:nvPicPr>
        <p:blipFill>
          <a:blip r:embed="rId3">
            <a:extLst>
              <a:ext uri="{28A0092B-C50C-407E-A947-70E740481C1C}">
                <a14:useLocalDpi xmlns:a14="http://schemas.microsoft.com/office/drawing/2010/main"/>
              </a:ext>
            </a:extLst>
          </a:blip>
          <a:srcRect/>
          <a:stretch>
            <a:fillRect/>
          </a:stretch>
        </p:blipFill>
        <p:spPr bwMode="auto">
          <a:xfrm>
            <a:off x="0" y="1065566"/>
            <a:ext cx="9144000" cy="3850090"/>
          </a:xfrm>
          <a:prstGeom prst="rect">
            <a:avLst/>
          </a:prstGeom>
          <a:noFill/>
          <a:ln w="3175" cmpd="sng">
            <a:solidFill>
              <a:schemeClr val="tx1"/>
            </a:solidFill>
          </a:ln>
        </p:spPr>
      </p:pic>
    </p:spTree>
    <p:extLst>
      <p:ext uri="{BB962C8B-B14F-4D97-AF65-F5344CB8AC3E}">
        <p14:creationId xmlns:p14="http://schemas.microsoft.com/office/powerpoint/2010/main" val="2404597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800px-Three_wise_monkeys_figure.JPG"/>
          <p:cNvPicPr/>
          <p:nvPr/>
        </p:nvPicPr>
        <p:blipFill>
          <a:blip r:embed="rId3">
            <a:extLst>
              <a:ext uri="{28A0092B-C50C-407E-A947-70E740481C1C}">
                <a14:useLocalDpi xmlns:a14="http://schemas.microsoft.com/office/drawing/2010/main"/>
              </a:ext>
            </a:extLst>
          </a:blip>
          <a:srcRect/>
          <a:stretch>
            <a:fillRect/>
          </a:stretch>
        </p:blipFill>
        <p:spPr bwMode="auto">
          <a:xfrm>
            <a:off x="1153578" y="1020625"/>
            <a:ext cx="6912111" cy="4076481"/>
          </a:xfrm>
          <a:prstGeom prst="rect">
            <a:avLst/>
          </a:prstGeom>
          <a:noFill/>
          <a:ln w="3175" cmpd="sng">
            <a:solidFill>
              <a:schemeClr val="tx1"/>
            </a:solidFill>
          </a:ln>
        </p:spPr>
      </p:pic>
    </p:spTree>
    <p:extLst>
      <p:ext uri="{BB962C8B-B14F-4D97-AF65-F5344CB8AC3E}">
        <p14:creationId xmlns:p14="http://schemas.microsoft.com/office/powerpoint/2010/main" val="3348089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800px-Tlingit_K'alyaan_Totem_Pole_August_200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7643" y="0"/>
            <a:ext cx="4140057" cy="6858000"/>
          </a:xfrm>
          <a:prstGeom prst="rect">
            <a:avLst/>
          </a:prstGeom>
          <a:noFill/>
          <a:ln w="3175" cmpd="sng">
            <a:solidFill>
              <a:schemeClr val="tx1"/>
            </a:solidFill>
          </a:ln>
        </p:spPr>
      </p:pic>
    </p:spTree>
    <p:extLst>
      <p:ext uri="{BB962C8B-B14F-4D97-AF65-F5344CB8AC3E}">
        <p14:creationId xmlns:p14="http://schemas.microsoft.com/office/powerpoint/2010/main" val="547052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TotalTime>
  <Words>1472</Words>
  <Application>Microsoft Macintosh PowerPoint</Application>
  <PresentationFormat>On-screen Show (4:3)</PresentationFormat>
  <Paragraphs>123</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Refugee</vt:lpstr>
      <vt:lpstr>Migrant</vt:lpstr>
      <vt:lpstr>Asylum-seeker </vt:lpstr>
      <vt:lpstr>Illegal Immigrant</vt:lpstr>
      <vt:lpstr>Ex-Pat</vt:lpstr>
      <vt:lpstr>PowerPoint Presentation</vt:lpstr>
      <vt:lpstr>PowerPoint Presentation</vt:lpstr>
      <vt:lpstr>GLOSSARY  </vt:lpstr>
      <vt:lpstr>PowerPoint Presentation</vt:lpstr>
      <vt:lpstr>TRANSLATIONS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Dearling</dc:creator>
  <cp:lastModifiedBy>Nicola Dearling</cp:lastModifiedBy>
  <cp:revision>12</cp:revision>
  <dcterms:created xsi:type="dcterms:W3CDTF">2019-06-10T11:24:30Z</dcterms:created>
  <dcterms:modified xsi:type="dcterms:W3CDTF">2020-01-06T15:00:51Z</dcterms:modified>
</cp:coreProperties>
</file>